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 id="2147483812" r:id="rId2"/>
    <p:sldMasterId id="2147483824" r:id="rId3"/>
    <p:sldMasterId id="2147483836" r:id="rId4"/>
  </p:sldMasterIdLst>
  <p:notesMasterIdLst>
    <p:notesMasterId r:id="rId58"/>
  </p:notesMasterIdLst>
  <p:sldIdLst>
    <p:sldId id="256" r:id="rId5"/>
    <p:sldId id="358" r:id="rId6"/>
    <p:sldId id="273" r:id="rId7"/>
    <p:sldId id="267" r:id="rId8"/>
    <p:sldId id="258" r:id="rId9"/>
    <p:sldId id="260" r:id="rId10"/>
    <p:sldId id="270" r:id="rId11"/>
    <p:sldId id="355" r:id="rId12"/>
    <p:sldId id="371" r:id="rId13"/>
    <p:sldId id="329" r:id="rId14"/>
    <p:sldId id="356" r:id="rId15"/>
    <p:sldId id="359" r:id="rId16"/>
    <p:sldId id="316" r:id="rId17"/>
    <p:sldId id="265" r:id="rId18"/>
    <p:sldId id="353" r:id="rId19"/>
    <p:sldId id="360" r:id="rId20"/>
    <p:sldId id="388" r:id="rId21"/>
    <p:sldId id="323" r:id="rId22"/>
    <p:sldId id="333" r:id="rId23"/>
    <p:sldId id="334" r:id="rId24"/>
    <p:sldId id="287" r:id="rId25"/>
    <p:sldId id="389" r:id="rId26"/>
    <p:sldId id="338" r:id="rId27"/>
    <p:sldId id="375" r:id="rId28"/>
    <p:sldId id="286" r:id="rId29"/>
    <p:sldId id="347" r:id="rId30"/>
    <p:sldId id="380" r:id="rId31"/>
    <p:sldId id="337" r:id="rId32"/>
    <p:sldId id="342" r:id="rId33"/>
    <p:sldId id="364" r:id="rId34"/>
    <p:sldId id="343" r:id="rId35"/>
    <p:sldId id="335" r:id="rId36"/>
    <p:sldId id="361" r:id="rId37"/>
    <p:sldId id="269" r:id="rId38"/>
    <p:sldId id="352" r:id="rId39"/>
    <p:sldId id="363" r:id="rId40"/>
    <p:sldId id="354" r:id="rId41"/>
    <p:sldId id="357" r:id="rId42"/>
    <p:sldId id="384" r:id="rId43"/>
    <p:sldId id="372" r:id="rId44"/>
    <p:sldId id="385" r:id="rId45"/>
    <p:sldId id="299" r:id="rId46"/>
    <p:sldId id="383" r:id="rId47"/>
    <p:sldId id="362" r:id="rId48"/>
    <p:sldId id="365" r:id="rId49"/>
    <p:sldId id="378" r:id="rId50"/>
    <p:sldId id="377" r:id="rId51"/>
    <p:sldId id="373" r:id="rId52"/>
    <p:sldId id="386" r:id="rId53"/>
    <p:sldId id="344" r:id="rId54"/>
    <p:sldId id="340" r:id="rId55"/>
    <p:sldId id="277" r:id="rId56"/>
    <p:sldId id="346" r:id="rId5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3"/>
    <a:srgbClr val="FAFFB9"/>
    <a:srgbClr val="F7FFA7"/>
    <a:srgbClr val="F9FB9B"/>
    <a:srgbClr val="C6EA9A"/>
    <a:srgbClr val="39BBE3"/>
    <a:srgbClr val="7FE4A2"/>
    <a:srgbClr val="FF3399"/>
    <a:srgbClr val="F26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61" autoAdjust="0"/>
    <p:restoredTop sz="94910" autoAdjust="0"/>
  </p:normalViewPr>
  <p:slideViewPr>
    <p:cSldViewPr>
      <p:cViewPr varScale="1">
        <p:scale>
          <a:sx n="81" d="100"/>
          <a:sy n="81" d="100"/>
        </p:scale>
        <p:origin x="1002" y="96"/>
      </p:cViewPr>
      <p:guideLst>
        <p:guide orient="horz" pos="2160"/>
        <p:guide pos="2880"/>
      </p:guideLst>
    </p:cSldViewPr>
  </p:slideViewPr>
  <p:outlineViewPr>
    <p:cViewPr>
      <p:scale>
        <a:sx n="33" d="100"/>
        <a:sy n="33" d="100"/>
      </p:scale>
      <p:origin x="0" y="5616"/>
    </p:cViewPr>
  </p:outlineViewPr>
  <p:notesTextViewPr>
    <p:cViewPr>
      <p:scale>
        <a:sx n="1" d="1"/>
        <a:sy n="1" d="1"/>
      </p:scale>
      <p:origin x="0" y="0"/>
    </p:cViewPr>
  </p:notesTextViewPr>
  <p:sorterViewPr>
    <p:cViewPr>
      <p:scale>
        <a:sx n="100" d="100"/>
        <a:sy n="100" d="100"/>
      </p:scale>
      <p:origin x="0" y="288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AD9E90-4287-40AD-B11D-92227D380104}"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kumimoji="1" lang="ja-JP" altLang="en-US"/>
        </a:p>
      </dgm:t>
    </dgm:pt>
    <dgm:pt modelId="{2A670252-E864-4E7E-AD44-6974C5F58616}">
      <dgm:prSet phldrT="[テキスト]"/>
      <dgm:spPr/>
      <dgm:t>
        <a:bodyPr/>
        <a:lstStyle/>
        <a:p>
          <a:pPr algn="ctr"/>
          <a:r>
            <a:rPr kumimoji="1" lang="ja-JP" altLang="en-US" dirty="0" smtClean="0"/>
            <a:t>低コストでパーソナルな関係を作れる</a:t>
          </a:r>
          <a:endParaRPr kumimoji="1" lang="ja-JP" altLang="en-US" dirty="0"/>
        </a:p>
      </dgm:t>
    </dgm:pt>
    <dgm:pt modelId="{28B0FD73-B90E-459B-813A-14E0C85FD2D8}" type="parTrans" cxnId="{E88722F8-402A-4451-A001-1DADF0950B5B}">
      <dgm:prSet/>
      <dgm:spPr/>
      <dgm:t>
        <a:bodyPr/>
        <a:lstStyle/>
        <a:p>
          <a:endParaRPr kumimoji="1" lang="ja-JP" altLang="en-US"/>
        </a:p>
      </dgm:t>
    </dgm:pt>
    <dgm:pt modelId="{75AFB1F1-73C0-4BB5-81BB-8F65A80A0A97}" type="sibTrans" cxnId="{E88722F8-402A-4451-A001-1DADF0950B5B}">
      <dgm:prSet/>
      <dgm:spPr/>
      <dgm:t>
        <a:bodyPr/>
        <a:lstStyle/>
        <a:p>
          <a:endParaRPr kumimoji="1" lang="ja-JP" altLang="en-US"/>
        </a:p>
      </dgm:t>
    </dgm:pt>
    <dgm:pt modelId="{EC8DDD1F-29DE-488D-9586-CA435DD02AB7}">
      <dgm:prSet phldrT="[テキスト]"/>
      <dgm:spPr/>
      <dgm:t>
        <a:bodyPr/>
        <a:lstStyle/>
        <a:p>
          <a:pPr algn="ctr"/>
          <a:r>
            <a:rPr kumimoji="1" lang="ja-JP" altLang="en-US" dirty="0" smtClean="0"/>
            <a:t>ロイヤリティの向上</a:t>
          </a:r>
          <a:endParaRPr kumimoji="1" lang="ja-JP" altLang="en-US" dirty="0"/>
        </a:p>
      </dgm:t>
    </dgm:pt>
    <dgm:pt modelId="{28374963-D620-4D71-A9F6-2A9C57467010}" type="parTrans" cxnId="{84557C4D-D9CC-41B2-B08E-7DD265AA2516}">
      <dgm:prSet/>
      <dgm:spPr/>
      <dgm:t>
        <a:bodyPr/>
        <a:lstStyle/>
        <a:p>
          <a:endParaRPr kumimoji="1" lang="ja-JP" altLang="en-US"/>
        </a:p>
      </dgm:t>
    </dgm:pt>
    <dgm:pt modelId="{4F1148F4-F0A0-4F86-A181-99C3FAC07FE9}" type="sibTrans" cxnId="{84557C4D-D9CC-41B2-B08E-7DD265AA2516}">
      <dgm:prSet/>
      <dgm:spPr/>
      <dgm:t>
        <a:bodyPr/>
        <a:lstStyle/>
        <a:p>
          <a:endParaRPr kumimoji="1" lang="ja-JP" altLang="en-US"/>
        </a:p>
      </dgm:t>
    </dgm:pt>
    <dgm:pt modelId="{E07D5DE6-6687-4653-9FA0-80BB8FC47E10}">
      <dgm:prSet phldrT="[テキスト]"/>
      <dgm:spPr/>
      <dgm:t>
        <a:bodyPr/>
        <a:lstStyle/>
        <a:p>
          <a:pPr algn="ctr"/>
          <a:r>
            <a:rPr kumimoji="1" lang="ja-JP" altLang="en-US" dirty="0" smtClean="0"/>
            <a:t>モチベーションの向上</a:t>
          </a:r>
          <a:endParaRPr kumimoji="1" lang="ja-JP" altLang="en-US" dirty="0"/>
        </a:p>
      </dgm:t>
    </dgm:pt>
    <dgm:pt modelId="{2353AAB6-7424-477D-B906-39A9571593D1}" type="parTrans" cxnId="{4F4E1799-5015-4409-B343-273EEC621014}">
      <dgm:prSet/>
      <dgm:spPr/>
      <dgm:t>
        <a:bodyPr/>
        <a:lstStyle/>
        <a:p>
          <a:endParaRPr kumimoji="1" lang="ja-JP" altLang="en-US"/>
        </a:p>
      </dgm:t>
    </dgm:pt>
    <dgm:pt modelId="{7D0F0D6B-FA0E-4895-B076-BE30CEF0D18F}" type="sibTrans" cxnId="{4F4E1799-5015-4409-B343-273EEC621014}">
      <dgm:prSet/>
      <dgm:spPr/>
      <dgm:t>
        <a:bodyPr/>
        <a:lstStyle/>
        <a:p>
          <a:endParaRPr kumimoji="1" lang="ja-JP" altLang="en-US"/>
        </a:p>
      </dgm:t>
    </dgm:pt>
    <dgm:pt modelId="{9B4E4464-E350-4B6A-92BF-CDAADF916060}" type="pres">
      <dgm:prSet presAssocID="{A6AD9E90-4287-40AD-B11D-92227D380104}" presName="linear" presStyleCnt="0">
        <dgm:presLayoutVars>
          <dgm:animLvl val="lvl"/>
          <dgm:resizeHandles val="exact"/>
        </dgm:presLayoutVars>
      </dgm:prSet>
      <dgm:spPr/>
      <dgm:t>
        <a:bodyPr/>
        <a:lstStyle/>
        <a:p>
          <a:endParaRPr kumimoji="1" lang="ja-JP" altLang="en-US"/>
        </a:p>
      </dgm:t>
    </dgm:pt>
    <dgm:pt modelId="{6C880A67-E664-445A-9862-F12064CAA26A}" type="pres">
      <dgm:prSet presAssocID="{2A670252-E864-4E7E-AD44-6974C5F58616}" presName="parentText" presStyleLbl="node1" presStyleIdx="0" presStyleCnt="3">
        <dgm:presLayoutVars>
          <dgm:chMax val="0"/>
          <dgm:bulletEnabled val="1"/>
        </dgm:presLayoutVars>
      </dgm:prSet>
      <dgm:spPr/>
      <dgm:t>
        <a:bodyPr/>
        <a:lstStyle/>
        <a:p>
          <a:endParaRPr kumimoji="1" lang="ja-JP" altLang="en-US"/>
        </a:p>
      </dgm:t>
    </dgm:pt>
    <dgm:pt modelId="{3031A9D2-321F-4EE1-BA5E-A653A0718FDC}" type="pres">
      <dgm:prSet presAssocID="{75AFB1F1-73C0-4BB5-81BB-8F65A80A0A97}" presName="spacer" presStyleCnt="0"/>
      <dgm:spPr/>
    </dgm:pt>
    <dgm:pt modelId="{972368B7-E04F-4166-87CC-7F7B5E3FF71F}" type="pres">
      <dgm:prSet presAssocID="{EC8DDD1F-29DE-488D-9586-CA435DD02AB7}" presName="parentText" presStyleLbl="node1" presStyleIdx="1" presStyleCnt="3">
        <dgm:presLayoutVars>
          <dgm:chMax val="0"/>
          <dgm:bulletEnabled val="1"/>
        </dgm:presLayoutVars>
      </dgm:prSet>
      <dgm:spPr/>
      <dgm:t>
        <a:bodyPr/>
        <a:lstStyle/>
        <a:p>
          <a:endParaRPr kumimoji="1" lang="ja-JP" altLang="en-US"/>
        </a:p>
      </dgm:t>
    </dgm:pt>
    <dgm:pt modelId="{6B436520-0AB5-4D92-9820-3013192C4D87}" type="pres">
      <dgm:prSet presAssocID="{4F1148F4-F0A0-4F86-A181-99C3FAC07FE9}" presName="spacer" presStyleCnt="0"/>
      <dgm:spPr/>
    </dgm:pt>
    <dgm:pt modelId="{6C86E80B-1560-401A-83F6-D1FB964FFBB7}" type="pres">
      <dgm:prSet presAssocID="{E07D5DE6-6687-4653-9FA0-80BB8FC47E10}" presName="parentText" presStyleLbl="node1" presStyleIdx="2" presStyleCnt="3" custLinFactNeighborY="-80011">
        <dgm:presLayoutVars>
          <dgm:chMax val="0"/>
          <dgm:bulletEnabled val="1"/>
        </dgm:presLayoutVars>
      </dgm:prSet>
      <dgm:spPr/>
      <dgm:t>
        <a:bodyPr/>
        <a:lstStyle/>
        <a:p>
          <a:endParaRPr kumimoji="1" lang="ja-JP" altLang="en-US"/>
        </a:p>
      </dgm:t>
    </dgm:pt>
  </dgm:ptLst>
  <dgm:cxnLst>
    <dgm:cxn modelId="{4F4E1799-5015-4409-B343-273EEC621014}" srcId="{A6AD9E90-4287-40AD-B11D-92227D380104}" destId="{E07D5DE6-6687-4653-9FA0-80BB8FC47E10}" srcOrd="2" destOrd="0" parTransId="{2353AAB6-7424-477D-B906-39A9571593D1}" sibTransId="{7D0F0D6B-FA0E-4895-B076-BE30CEF0D18F}"/>
    <dgm:cxn modelId="{CF6ECA7D-8E3B-6644-8F3A-77A1967064CE}" type="presOf" srcId="{E07D5DE6-6687-4653-9FA0-80BB8FC47E10}" destId="{6C86E80B-1560-401A-83F6-D1FB964FFBB7}" srcOrd="0" destOrd="0" presId="urn:microsoft.com/office/officeart/2005/8/layout/vList2"/>
    <dgm:cxn modelId="{E88722F8-402A-4451-A001-1DADF0950B5B}" srcId="{A6AD9E90-4287-40AD-B11D-92227D380104}" destId="{2A670252-E864-4E7E-AD44-6974C5F58616}" srcOrd="0" destOrd="0" parTransId="{28B0FD73-B90E-459B-813A-14E0C85FD2D8}" sibTransId="{75AFB1F1-73C0-4BB5-81BB-8F65A80A0A97}"/>
    <dgm:cxn modelId="{1663D391-BEB2-954A-90E8-C478675FE204}" type="presOf" srcId="{EC8DDD1F-29DE-488D-9586-CA435DD02AB7}" destId="{972368B7-E04F-4166-87CC-7F7B5E3FF71F}" srcOrd="0" destOrd="0" presId="urn:microsoft.com/office/officeart/2005/8/layout/vList2"/>
    <dgm:cxn modelId="{84557C4D-D9CC-41B2-B08E-7DD265AA2516}" srcId="{A6AD9E90-4287-40AD-B11D-92227D380104}" destId="{EC8DDD1F-29DE-488D-9586-CA435DD02AB7}" srcOrd="1" destOrd="0" parTransId="{28374963-D620-4D71-A9F6-2A9C57467010}" sibTransId="{4F1148F4-F0A0-4F86-A181-99C3FAC07FE9}"/>
    <dgm:cxn modelId="{52903578-6073-D64F-9136-787387DA7987}" type="presOf" srcId="{A6AD9E90-4287-40AD-B11D-92227D380104}" destId="{9B4E4464-E350-4B6A-92BF-CDAADF916060}" srcOrd="0" destOrd="0" presId="urn:microsoft.com/office/officeart/2005/8/layout/vList2"/>
    <dgm:cxn modelId="{82C8F5E4-1B3F-9143-AABB-38E5AB823429}" type="presOf" srcId="{2A670252-E864-4E7E-AD44-6974C5F58616}" destId="{6C880A67-E664-445A-9862-F12064CAA26A}" srcOrd="0" destOrd="0" presId="urn:microsoft.com/office/officeart/2005/8/layout/vList2"/>
    <dgm:cxn modelId="{620B8966-9977-974C-9549-6EC2DB99894D}" type="presParOf" srcId="{9B4E4464-E350-4B6A-92BF-CDAADF916060}" destId="{6C880A67-E664-445A-9862-F12064CAA26A}" srcOrd="0" destOrd="0" presId="urn:microsoft.com/office/officeart/2005/8/layout/vList2"/>
    <dgm:cxn modelId="{F05499FF-ADE7-7440-B4CB-B707AD799073}" type="presParOf" srcId="{9B4E4464-E350-4B6A-92BF-CDAADF916060}" destId="{3031A9D2-321F-4EE1-BA5E-A653A0718FDC}" srcOrd="1" destOrd="0" presId="urn:microsoft.com/office/officeart/2005/8/layout/vList2"/>
    <dgm:cxn modelId="{2590DF59-205D-CF42-9FD8-67C2F9994728}" type="presParOf" srcId="{9B4E4464-E350-4B6A-92BF-CDAADF916060}" destId="{972368B7-E04F-4166-87CC-7F7B5E3FF71F}" srcOrd="2" destOrd="0" presId="urn:microsoft.com/office/officeart/2005/8/layout/vList2"/>
    <dgm:cxn modelId="{28947521-D0DF-E949-86A5-491EB3AF22B8}" type="presParOf" srcId="{9B4E4464-E350-4B6A-92BF-CDAADF916060}" destId="{6B436520-0AB5-4D92-9820-3013192C4D87}" srcOrd="3" destOrd="0" presId="urn:microsoft.com/office/officeart/2005/8/layout/vList2"/>
    <dgm:cxn modelId="{C43632F3-A3C2-0440-A964-7522F5EE5FF1}" type="presParOf" srcId="{9B4E4464-E350-4B6A-92BF-CDAADF916060}" destId="{6C86E80B-1560-401A-83F6-D1FB964FFBB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CBD9463-DADB-4EFF-86B6-DC548608ABA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kumimoji="1" lang="ja-JP" altLang="en-US"/>
        </a:p>
      </dgm:t>
    </dgm:pt>
    <dgm:pt modelId="{00DD98C4-5ACC-43BB-A1F3-B623CD7A31C9}">
      <dgm:prSet phldrT="[テキスト]" custT="1"/>
      <dgm:spPr>
        <a:solidFill>
          <a:schemeClr val="accent5"/>
        </a:solidFill>
      </dgm:spPr>
      <dgm:t>
        <a:bodyPr/>
        <a:lstStyle/>
        <a:p>
          <a:r>
            <a:rPr lang="ja-JP" altLang="en-US" sz="3600" dirty="0" smtClean="0"/>
            <a:t>企業経営</a:t>
          </a:r>
          <a:endParaRPr kumimoji="1" lang="ja-JP" altLang="en-US" sz="3600" dirty="0"/>
        </a:p>
      </dgm:t>
    </dgm:pt>
    <dgm:pt modelId="{9F7C0EC1-43FC-432D-858F-35D59925B5F2}" type="parTrans" cxnId="{4FF9F285-8F09-404F-80D2-F3CE3A1C43C0}">
      <dgm:prSet/>
      <dgm:spPr/>
      <dgm:t>
        <a:bodyPr/>
        <a:lstStyle/>
        <a:p>
          <a:endParaRPr kumimoji="1" lang="ja-JP" altLang="en-US"/>
        </a:p>
      </dgm:t>
    </dgm:pt>
    <dgm:pt modelId="{22FBA779-0105-4A85-966D-9ED9F912F8CD}" type="sibTrans" cxnId="{4FF9F285-8F09-404F-80D2-F3CE3A1C43C0}">
      <dgm:prSet/>
      <dgm:spPr/>
      <dgm:t>
        <a:bodyPr/>
        <a:lstStyle/>
        <a:p>
          <a:endParaRPr kumimoji="1" lang="ja-JP" altLang="en-US"/>
        </a:p>
      </dgm:t>
    </dgm:pt>
    <dgm:pt modelId="{69836A2F-2F7D-457E-B959-6B4715F7A83F}">
      <dgm:prSet phldrT="[テキスト]" custT="1"/>
      <dgm:spPr/>
      <dgm:t>
        <a:bodyPr/>
        <a:lstStyle/>
        <a:p>
          <a:r>
            <a:rPr lang="ja-JP" altLang="en-US" sz="1600" dirty="0" smtClean="0"/>
            <a:t>啓蒙・意識改革・参加・交流機会の提供・クラウドソーシング（集合知）の形成・ストレスシーンの緩和</a:t>
          </a:r>
          <a:endParaRPr kumimoji="1" lang="ja-JP" altLang="en-US" sz="1000" dirty="0"/>
        </a:p>
      </dgm:t>
    </dgm:pt>
    <dgm:pt modelId="{D79A17D6-DEC0-411F-94E3-F53C36812F81}" type="parTrans" cxnId="{6F3805C3-653B-4404-9048-6595820C8F24}">
      <dgm:prSet/>
      <dgm:spPr/>
      <dgm:t>
        <a:bodyPr/>
        <a:lstStyle/>
        <a:p>
          <a:endParaRPr kumimoji="1" lang="ja-JP" altLang="en-US"/>
        </a:p>
      </dgm:t>
    </dgm:pt>
    <dgm:pt modelId="{F46306A8-DB66-4BBF-91D9-71FC195DA6A8}" type="sibTrans" cxnId="{6F3805C3-653B-4404-9048-6595820C8F24}">
      <dgm:prSet/>
      <dgm:spPr/>
      <dgm:t>
        <a:bodyPr/>
        <a:lstStyle/>
        <a:p>
          <a:endParaRPr kumimoji="1" lang="ja-JP" altLang="en-US"/>
        </a:p>
      </dgm:t>
    </dgm:pt>
    <dgm:pt modelId="{4235E786-ECB8-4A53-A0BD-52F76E3C1D82}">
      <dgm:prSet phldrT="[テキスト]" custT="1"/>
      <dgm:spPr>
        <a:solidFill>
          <a:schemeClr val="accent5"/>
        </a:solidFill>
      </dgm:spPr>
      <dgm:t>
        <a:bodyPr/>
        <a:lstStyle/>
        <a:p>
          <a:r>
            <a:rPr kumimoji="1" lang="ja-JP" altLang="en-US" sz="3600" dirty="0" smtClean="0"/>
            <a:t>教育</a:t>
          </a:r>
          <a:endParaRPr kumimoji="1" lang="en-US" altLang="ja-JP" sz="3600" dirty="0" smtClean="0"/>
        </a:p>
      </dgm:t>
    </dgm:pt>
    <dgm:pt modelId="{DF1D4532-04AC-4B4F-A857-1B7ED30C8219}" type="parTrans" cxnId="{75DB67A2-824B-4E2A-A316-9B38B1D59271}">
      <dgm:prSet/>
      <dgm:spPr/>
      <dgm:t>
        <a:bodyPr/>
        <a:lstStyle/>
        <a:p>
          <a:endParaRPr kumimoji="1" lang="ja-JP" altLang="en-US"/>
        </a:p>
      </dgm:t>
    </dgm:pt>
    <dgm:pt modelId="{573CFD43-2218-4136-ACB7-49887738B659}" type="sibTrans" cxnId="{75DB67A2-824B-4E2A-A316-9B38B1D59271}">
      <dgm:prSet/>
      <dgm:spPr/>
      <dgm:t>
        <a:bodyPr/>
        <a:lstStyle/>
        <a:p>
          <a:endParaRPr kumimoji="1" lang="ja-JP" altLang="en-US"/>
        </a:p>
      </dgm:t>
    </dgm:pt>
    <dgm:pt modelId="{8C3B398A-A739-4F44-AAE0-AE59891BD39F}">
      <dgm:prSet phldrT="[テキスト]" custT="1"/>
      <dgm:spPr>
        <a:solidFill>
          <a:srgbClr val="F26060"/>
        </a:solidFill>
      </dgm:spPr>
      <dgm:t>
        <a:bodyPr/>
        <a:lstStyle/>
        <a:p>
          <a:r>
            <a:rPr kumimoji="1" lang="ja-JP" altLang="en-US" sz="3600" dirty="0" smtClean="0"/>
            <a:t>マーケティング</a:t>
          </a:r>
          <a:endParaRPr kumimoji="1" lang="en-US" altLang="ja-JP" sz="3600" dirty="0" smtClean="0"/>
        </a:p>
      </dgm:t>
    </dgm:pt>
    <dgm:pt modelId="{913689B4-36F1-4265-9FDD-DFE5D27ECE88}" type="parTrans" cxnId="{EB7DD834-7015-4F56-9619-4FABBC60F667}">
      <dgm:prSet/>
      <dgm:spPr/>
      <dgm:t>
        <a:bodyPr/>
        <a:lstStyle/>
        <a:p>
          <a:endParaRPr kumimoji="1" lang="ja-JP" altLang="en-US"/>
        </a:p>
      </dgm:t>
    </dgm:pt>
    <dgm:pt modelId="{0706ACE8-4FBA-4DE0-B0D0-A56429131AB2}" type="sibTrans" cxnId="{EB7DD834-7015-4F56-9619-4FABBC60F667}">
      <dgm:prSet/>
      <dgm:spPr/>
      <dgm:t>
        <a:bodyPr/>
        <a:lstStyle/>
        <a:p>
          <a:endParaRPr kumimoji="1" lang="ja-JP" altLang="en-US"/>
        </a:p>
      </dgm:t>
    </dgm:pt>
    <dgm:pt modelId="{DEC4BFF4-D69A-4AC0-9E88-2BE3A9FEE0B4}">
      <dgm:prSet phldrT="[テキスト]" custT="1"/>
      <dgm:spPr/>
      <dgm:t>
        <a:bodyPr/>
        <a:lstStyle/>
        <a:p>
          <a:r>
            <a:rPr lang="ja-JP" altLang="en-US" sz="1600" dirty="0" smtClean="0"/>
            <a:t>従業員ロイアルティの向上</a:t>
          </a:r>
          <a:r>
            <a:rPr lang="ja-JP" altLang="en-US" sz="2800" dirty="0" smtClean="0"/>
            <a:t>・</a:t>
          </a:r>
          <a:r>
            <a:rPr lang="ja-JP" altLang="en-US" sz="1800" dirty="0" smtClean="0"/>
            <a:t>創造性開発・問題解決（ワークショップ）・業務やワークスタイルの革新・社員の健康増進</a:t>
          </a:r>
          <a:endParaRPr kumimoji="1" lang="ja-JP" altLang="en-US" sz="1100" dirty="0"/>
        </a:p>
      </dgm:t>
    </dgm:pt>
    <dgm:pt modelId="{4C91B113-FC24-4562-8497-80CE2E68D067}" type="parTrans" cxnId="{0702ED0C-D9BC-4EC6-A1E9-5E95B78B6AD8}">
      <dgm:prSet/>
      <dgm:spPr/>
      <dgm:t>
        <a:bodyPr/>
        <a:lstStyle/>
        <a:p>
          <a:endParaRPr kumimoji="1" lang="ja-JP" altLang="en-US"/>
        </a:p>
      </dgm:t>
    </dgm:pt>
    <dgm:pt modelId="{CD6C7FA6-A3C6-4958-B732-C234B9A51EA4}" type="sibTrans" cxnId="{0702ED0C-D9BC-4EC6-A1E9-5E95B78B6AD8}">
      <dgm:prSet/>
      <dgm:spPr/>
      <dgm:t>
        <a:bodyPr/>
        <a:lstStyle/>
        <a:p>
          <a:endParaRPr kumimoji="1" lang="ja-JP" altLang="en-US"/>
        </a:p>
      </dgm:t>
    </dgm:pt>
    <dgm:pt modelId="{005A38A9-5A1E-4FE2-8C69-5D9A87C1712F}">
      <dgm:prSet phldrT="[テキスト]" custT="1"/>
      <dgm:spPr>
        <a:solidFill>
          <a:schemeClr val="accent5"/>
        </a:solidFill>
      </dgm:spPr>
      <dgm:t>
        <a:bodyPr/>
        <a:lstStyle/>
        <a:p>
          <a:r>
            <a:rPr kumimoji="1" lang="ja-JP" altLang="en-US" sz="3200" dirty="0" smtClean="0"/>
            <a:t>社会問題解決</a:t>
          </a:r>
          <a:endParaRPr kumimoji="1" lang="ja-JP" altLang="en-US" sz="3200" dirty="0"/>
        </a:p>
      </dgm:t>
    </dgm:pt>
    <dgm:pt modelId="{BE31DBAA-D33F-4B13-9B0A-0BFBC2E6D0D3}" type="sibTrans" cxnId="{E9FEE00B-C4C1-4136-86DD-9AF5A51627FF}">
      <dgm:prSet/>
      <dgm:spPr/>
      <dgm:t>
        <a:bodyPr/>
        <a:lstStyle/>
        <a:p>
          <a:endParaRPr kumimoji="1" lang="ja-JP" altLang="en-US"/>
        </a:p>
      </dgm:t>
    </dgm:pt>
    <dgm:pt modelId="{7911CD17-23CC-4DF3-A50F-73112549CD6A}" type="parTrans" cxnId="{E9FEE00B-C4C1-4136-86DD-9AF5A51627FF}">
      <dgm:prSet/>
      <dgm:spPr/>
      <dgm:t>
        <a:bodyPr/>
        <a:lstStyle/>
        <a:p>
          <a:endParaRPr kumimoji="1" lang="ja-JP" altLang="en-US"/>
        </a:p>
      </dgm:t>
    </dgm:pt>
    <dgm:pt modelId="{04F955B6-F0F6-434E-A35D-AAA32486E5B6}">
      <dgm:prSet phldrT="[テキスト]" custT="1"/>
      <dgm:spPr>
        <a:solidFill>
          <a:schemeClr val="accent6">
            <a:lumMod val="40000"/>
            <a:lumOff val="60000"/>
            <a:alpha val="90000"/>
          </a:schemeClr>
        </a:solidFill>
      </dgm:spPr>
      <dgm:t>
        <a:bodyPr/>
        <a:lstStyle/>
        <a:p>
          <a:r>
            <a:rPr lang="ja-JP" altLang="en-US" sz="1800" dirty="0" smtClean="0"/>
            <a:t>販売促進</a:t>
          </a:r>
          <a:r>
            <a:rPr lang="ja-JP" altLang="en-US" dirty="0" smtClean="0"/>
            <a:t>・利用促進・ブランディング参加体験形成（</a:t>
          </a:r>
          <a:r>
            <a:rPr lang="en-US" altLang="ja-JP" dirty="0" err="1" smtClean="0"/>
            <a:t>OtoO</a:t>
          </a:r>
          <a:r>
            <a:rPr lang="ja-JP" altLang="en-US" dirty="0" smtClean="0"/>
            <a:t>）</a:t>
          </a:r>
          <a:r>
            <a:rPr lang="ja-JP" altLang="en-US" sz="1800" dirty="0" smtClean="0"/>
            <a:t>・顧客教育</a:t>
          </a:r>
          <a:endParaRPr kumimoji="1" lang="en-US" altLang="ja-JP" sz="1800" dirty="0" smtClean="0"/>
        </a:p>
      </dgm:t>
    </dgm:pt>
    <dgm:pt modelId="{F39094A6-3397-438C-BD13-88FB2BA14386}" type="parTrans" cxnId="{358A8520-E47D-48AC-9F56-7C17F5890AE4}">
      <dgm:prSet/>
      <dgm:spPr/>
      <dgm:t>
        <a:bodyPr/>
        <a:lstStyle/>
        <a:p>
          <a:endParaRPr kumimoji="1" lang="ja-JP" altLang="en-US"/>
        </a:p>
      </dgm:t>
    </dgm:pt>
    <dgm:pt modelId="{5339EF14-A1CA-4AC8-876F-039BCD9644E9}" type="sibTrans" cxnId="{358A8520-E47D-48AC-9F56-7C17F5890AE4}">
      <dgm:prSet/>
      <dgm:spPr/>
      <dgm:t>
        <a:bodyPr/>
        <a:lstStyle/>
        <a:p>
          <a:endParaRPr kumimoji="1" lang="ja-JP" altLang="en-US"/>
        </a:p>
      </dgm:t>
    </dgm:pt>
    <dgm:pt modelId="{F56BAA16-EF61-4892-B6F4-57681DCC225F}">
      <dgm:prSet phldrT="[テキスト]" custT="1"/>
      <dgm:spPr/>
      <dgm:t>
        <a:bodyPr/>
        <a:lstStyle/>
        <a:p>
          <a:r>
            <a:rPr lang="ja-JP" altLang="en-US" sz="1800" dirty="0" smtClean="0"/>
            <a:t>成長や失敗の疑似体験化 ・ゲーム世代向け職業訓練・ゲーム機器利用による学習環境の双方向化</a:t>
          </a:r>
          <a:r>
            <a:rPr lang="ja-JP" altLang="en-US" dirty="0" smtClean="0"/>
            <a:t>・達成度の可視化</a:t>
          </a:r>
          <a:endParaRPr kumimoji="1" lang="en-US" altLang="ja-JP" sz="1800" dirty="0" smtClean="0"/>
        </a:p>
      </dgm:t>
    </dgm:pt>
    <dgm:pt modelId="{5DA6943C-B865-47D6-A987-252B24C5A4BA}" type="sibTrans" cxnId="{F9A2E927-3130-465E-BFD8-40F5F2AE7A89}">
      <dgm:prSet/>
      <dgm:spPr/>
      <dgm:t>
        <a:bodyPr/>
        <a:lstStyle/>
        <a:p>
          <a:endParaRPr kumimoji="1" lang="ja-JP" altLang="en-US"/>
        </a:p>
      </dgm:t>
    </dgm:pt>
    <dgm:pt modelId="{4D8D82EB-B99E-4EF3-9367-76D6596F2A96}" type="parTrans" cxnId="{F9A2E927-3130-465E-BFD8-40F5F2AE7A89}">
      <dgm:prSet/>
      <dgm:spPr/>
      <dgm:t>
        <a:bodyPr/>
        <a:lstStyle/>
        <a:p>
          <a:endParaRPr kumimoji="1" lang="ja-JP" altLang="en-US"/>
        </a:p>
      </dgm:t>
    </dgm:pt>
    <dgm:pt modelId="{A0B65F6A-1508-4633-95EF-DBCC47670B88}" type="pres">
      <dgm:prSet presAssocID="{BCBD9463-DADB-4EFF-86B6-DC548608ABAF}" presName="Name0" presStyleCnt="0">
        <dgm:presLayoutVars>
          <dgm:dir/>
          <dgm:animLvl val="lvl"/>
          <dgm:resizeHandles val="exact"/>
        </dgm:presLayoutVars>
      </dgm:prSet>
      <dgm:spPr/>
      <dgm:t>
        <a:bodyPr/>
        <a:lstStyle/>
        <a:p>
          <a:endParaRPr kumimoji="1" lang="ja-JP" altLang="en-US"/>
        </a:p>
      </dgm:t>
    </dgm:pt>
    <dgm:pt modelId="{07A68088-FA72-46A6-ACB0-EF4A1746BABC}" type="pres">
      <dgm:prSet presAssocID="{00DD98C4-5ACC-43BB-A1F3-B623CD7A31C9}" presName="linNode" presStyleCnt="0"/>
      <dgm:spPr/>
    </dgm:pt>
    <dgm:pt modelId="{4E15670F-8A08-4B26-8995-80817326C556}" type="pres">
      <dgm:prSet presAssocID="{00DD98C4-5ACC-43BB-A1F3-B623CD7A31C9}" presName="parentText" presStyleLbl="node1" presStyleIdx="0" presStyleCnt="4" custScaleX="119732">
        <dgm:presLayoutVars>
          <dgm:chMax val="1"/>
          <dgm:bulletEnabled val="1"/>
        </dgm:presLayoutVars>
      </dgm:prSet>
      <dgm:spPr/>
      <dgm:t>
        <a:bodyPr/>
        <a:lstStyle/>
        <a:p>
          <a:endParaRPr kumimoji="1" lang="ja-JP" altLang="en-US"/>
        </a:p>
      </dgm:t>
    </dgm:pt>
    <dgm:pt modelId="{C7207536-4CE1-46BC-BEC5-9716EA44B4FD}" type="pres">
      <dgm:prSet presAssocID="{00DD98C4-5ACC-43BB-A1F3-B623CD7A31C9}" presName="descendantText" presStyleLbl="alignAccFollowNode1" presStyleIdx="0" presStyleCnt="4">
        <dgm:presLayoutVars>
          <dgm:bulletEnabled val="1"/>
        </dgm:presLayoutVars>
      </dgm:prSet>
      <dgm:spPr/>
      <dgm:t>
        <a:bodyPr/>
        <a:lstStyle/>
        <a:p>
          <a:endParaRPr kumimoji="1" lang="ja-JP" altLang="en-US"/>
        </a:p>
      </dgm:t>
    </dgm:pt>
    <dgm:pt modelId="{5FBE045F-F6A2-4BA3-9899-52512B3BCFBA}" type="pres">
      <dgm:prSet presAssocID="{22FBA779-0105-4A85-966D-9ED9F912F8CD}" presName="sp" presStyleCnt="0"/>
      <dgm:spPr/>
    </dgm:pt>
    <dgm:pt modelId="{064B4F02-B9A2-421F-9736-B0ABD1C21135}" type="pres">
      <dgm:prSet presAssocID="{005A38A9-5A1E-4FE2-8C69-5D9A87C1712F}" presName="linNode" presStyleCnt="0"/>
      <dgm:spPr/>
    </dgm:pt>
    <dgm:pt modelId="{7CF16B37-6B12-498D-A6B5-17AC8E73FD9F}" type="pres">
      <dgm:prSet presAssocID="{005A38A9-5A1E-4FE2-8C69-5D9A87C1712F}" presName="parentText" presStyleLbl="node1" presStyleIdx="1" presStyleCnt="4" custScaleX="119732">
        <dgm:presLayoutVars>
          <dgm:chMax val="1"/>
          <dgm:bulletEnabled val="1"/>
        </dgm:presLayoutVars>
      </dgm:prSet>
      <dgm:spPr/>
      <dgm:t>
        <a:bodyPr/>
        <a:lstStyle/>
        <a:p>
          <a:endParaRPr kumimoji="1" lang="ja-JP" altLang="en-US"/>
        </a:p>
      </dgm:t>
    </dgm:pt>
    <dgm:pt modelId="{FD5A3DF0-DC1C-489F-9761-D29F5301DC29}" type="pres">
      <dgm:prSet presAssocID="{005A38A9-5A1E-4FE2-8C69-5D9A87C1712F}" presName="descendantText" presStyleLbl="alignAccFollowNode1" presStyleIdx="1" presStyleCnt="4" custScaleY="114237">
        <dgm:presLayoutVars>
          <dgm:bulletEnabled val="1"/>
        </dgm:presLayoutVars>
      </dgm:prSet>
      <dgm:spPr/>
      <dgm:t>
        <a:bodyPr/>
        <a:lstStyle/>
        <a:p>
          <a:endParaRPr kumimoji="1" lang="ja-JP" altLang="en-US"/>
        </a:p>
      </dgm:t>
    </dgm:pt>
    <dgm:pt modelId="{D6ED50BD-F260-493E-A06D-2B8F425A1190}" type="pres">
      <dgm:prSet presAssocID="{BE31DBAA-D33F-4B13-9B0A-0BFBC2E6D0D3}" presName="sp" presStyleCnt="0"/>
      <dgm:spPr/>
    </dgm:pt>
    <dgm:pt modelId="{6A0D911D-0A18-4A45-8080-A578FFF85658}" type="pres">
      <dgm:prSet presAssocID="{4235E786-ECB8-4A53-A0BD-52F76E3C1D82}" presName="linNode" presStyleCnt="0"/>
      <dgm:spPr/>
    </dgm:pt>
    <dgm:pt modelId="{2917FD0F-5372-4FD1-BC85-663AF6B6274D}" type="pres">
      <dgm:prSet presAssocID="{4235E786-ECB8-4A53-A0BD-52F76E3C1D82}" presName="parentText" presStyleLbl="node1" presStyleIdx="2" presStyleCnt="4" custScaleX="121750">
        <dgm:presLayoutVars>
          <dgm:chMax val="1"/>
          <dgm:bulletEnabled val="1"/>
        </dgm:presLayoutVars>
      </dgm:prSet>
      <dgm:spPr/>
      <dgm:t>
        <a:bodyPr/>
        <a:lstStyle/>
        <a:p>
          <a:endParaRPr kumimoji="1" lang="ja-JP" altLang="en-US"/>
        </a:p>
      </dgm:t>
    </dgm:pt>
    <dgm:pt modelId="{B0356CD6-612F-4951-BC29-4069E47E3228}" type="pres">
      <dgm:prSet presAssocID="{4235E786-ECB8-4A53-A0BD-52F76E3C1D82}" presName="descendantText" presStyleLbl="alignAccFollowNode1" presStyleIdx="2" presStyleCnt="4" custScaleX="102793">
        <dgm:presLayoutVars>
          <dgm:bulletEnabled val="1"/>
        </dgm:presLayoutVars>
      </dgm:prSet>
      <dgm:spPr/>
      <dgm:t>
        <a:bodyPr/>
        <a:lstStyle/>
        <a:p>
          <a:endParaRPr kumimoji="1" lang="ja-JP" altLang="en-US"/>
        </a:p>
      </dgm:t>
    </dgm:pt>
    <dgm:pt modelId="{56D2936E-660C-4C1D-A495-B75A39ADE3D5}" type="pres">
      <dgm:prSet presAssocID="{573CFD43-2218-4136-ACB7-49887738B659}" presName="sp" presStyleCnt="0"/>
      <dgm:spPr/>
    </dgm:pt>
    <dgm:pt modelId="{4FF05B5B-EB6E-498F-897D-CED18760B70B}" type="pres">
      <dgm:prSet presAssocID="{8C3B398A-A739-4F44-AAE0-AE59891BD39F}" presName="linNode" presStyleCnt="0"/>
      <dgm:spPr/>
    </dgm:pt>
    <dgm:pt modelId="{88DD9012-8CE3-453B-A907-469872247C24}" type="pres">
      <dgm:prSet presAssocID="{8C3B398A-A739-4F44-AAE0-AE59891BD39F}" presName="parentText" presStyleLbl="node1" presStyleIdx="3" presStyleCnt="4" custScaleX="113020" custScaleY="100381">
        <dgm:presLayoutVars>
          <dgm:chMax val="1"/>
          <dgm:bulletEnabled val="1"/>
        </dgm:presLayoutVars>
      </dgm:prSet>
      <dgm:spPr/>
      <dgm:t>
        <a:bodyPr/>
        <a:lstStyle/>
        <a:p>
          <a:endParaRPr kumimoji="1" lang="ja-JP" altLang="en-US"/>
        </a:p>
      </dgm:t>
    </dgm:pt>
    <dgm:pt modelId="{2F183516-3856-462B-BB02-EAF098EDB240}" type="pres">
      <dgm:prSet presAssocID="{8C3B398A-A739-4F44-AAE0-AE59891BD39F}" presName="descendantText" presStyleLbl="alignAccFollowNode1" presStyleIdx="3" presStyleCnt="4">
        <dgm:presLayoutVars>
          <dgm:bulletEnabled val="1"/>
        </dgm:presLayoutVars>
      </dgm:prSet>
      <dgm:spPr/>
      <dgm:t>
        <a:bodyPr/>
        <a:lstStyle/>
        <a:p>
          <a:endParaRPr kumimoji="1" lang="ja-JP" altLang="en-US"/>
        </a:p>
      </dgm:t>
    </dgm:pt>
  </dgm:ptLst>
  <dgm:cxnLst>
    <dgm:cxn modelId="{A605BA4B-1844-43AE-BFB3-23978DD7751A}" type="presOf" srcId="{00DD98C4-5ACC-43BB-A1F3-B623CD7A31C9}" destId="{4E15670F-8A08-4B26-8995-80817326C556}" srcOrd="0" destOrd="0" presId="urn:microsoft.com/office/officeart/2005/8/layout/vList5"/>
    <dgm:cxn modelId="{218B468C-B726-4806-B4F9-F8165EA656E8}" type="presOf" srcId="{DEC4BFF4-D69A-4AC0-9E88-2BE3A9FEE0B4}" destId="{C7207536-4CE1-46BC-BEC5-9716EA44B4FD}" srcOrd="0" destOrd="0" presId="urn:microsoft.com/office/officeart/2005/8/layout/vList5"/>
    <dgm:cxn modelId="{4FF9F285-8F09-404F-80D2-F3CE3A1C43C0}" srcId="{BCBD9463-DADB-4EFF-86B6-DC548608ABAF}" destId="{00DD98C4-5ACC-43BB-A1F3-B623CD7A31C9}" srcOrd="0" destOrd="0" parTransId="{9F7C0EC1-43FC-432D-858F-35D59925B5F2}" sibTransId="{22FBA779-0105-4A85-966D-9ED9F912F8CD}"/>
    <dgm:cxn modelId="{D426F03C-BB20-4FAB-AF80-FE1A4219D382}" type="presOf" srcId="{69836A2F-2F7D-457E-B959-6B4715F7A83F}" destId="{FD5A3DF0-DC1C-489F-9761-D29F5301DC29}" srcOrd="0" destOrd="0" presId="urn:microsoft.com/office/officeart/2005/8/layout/vList5"/>
    <dgm:cxn modelId="{E9FEE00B-C4C1-4136-86DD-9AF5A51627FF}" srcId="{BCBD9463-DADB-4EFF-86B6-DC548608ABAF}" destId="{005A38A9-5A1E-4FE2-8C69-5D9A87C1712F}" srcOrd="1" destOrd="0" parTransId="{7911CD17-23CC-4DF3-A50F-73112549CD6A}" sibTransId="{BE31DBAA-D33F-4B13-9B0A-0BFBC2E6D0D3}"/>
    <dgm:cxn modelId="{6F3805C3-653B-4404-9048-6595820C8F24}" srcId="{005A38A9-5A1E-4FE2-8C69-5D9A87C1712F}" destId="{69836A2F-2F7D-457E-B959-6B4715F7A83F}" srcOrd="0" destOrd="0" parTransId="{D79A17D6-DEC0-411F-94E3-F53C36812F81}" sibTransId="{F46306A8-DB66-4BBF-91D9-71FC195DA6A8}"/>
    <dgm:cxn modelId="{D896F114-9B4D-4217-B15A-97A32175AE67}" type="presOf" srcId="{4235E786-ECB8-4A53-A0BD-52F76E3C1D82}" destId="{2917FD0F-5372-4FD1-BC85-663AF6B6274D}" srcOrd="0" destOrd="0" presId="urn:microsoft.com/office/officeart/2005/8/layout/vList5"/>
    <dgm:cxn modelId="{0702ED0C-D9BC-4EC6-A1E9-5E95B78B6AD8}" srcId="{00DD98C4-5ACC-43BB-A1F3-B623CD7A31C9}" destId="{DEC4BFF4-D69A-4AC0-9E88-2BE3A9FEE0B4}" srcOrd="0" destOrd="0" parTransId="{4C91B113-FC24-4562-8497-80CE2E68D067}" sibTransId="{CD6C7FA6-A3C6-4958-B732-C234B9A51EA4}"/>
    <dgm:cxn modelId="{DB80EBB2-2057-4653-B988-F53A023CBD4B}" type="presOf" srcId="{8C3B398A-A739-4F44-AAE0-AE59891BD39F}" destId="{88DD9012-8CE3-453B-A907-469872247C24}" srcOrd="0" destOrd="0" presId="urn:microsoft.com/office/officeart/2005/8/layout/vList5"/>
    <dgm:cxn modelId="{F9A2E927-3130-465E-BFD8-40F5F2AE7A89}" srcId="{4235E786-ECB8-4A53-A0BD-52F76E3C1D82}" destId="{F56BAA16-EF61-4892-B6F4-57681DCC225F}" srcOrd="0" destOrd="0" parTransId="{4D8D82EB-B99E-4EF3-9367-76D6596F2A96}" sibTransId="{5DA6943C-B865-47D6-A987-252B24C5A4BA}"/>
    <dgm:cxn modelId="{76532651-F5B1-4B9A-B9E1-4CB12AC99CBF}" type="presOf" srcId="{005A38A9-5A1E-4FE2-8C69-5D9A87C1712F}" destId="{7CF16B37-6B12-498D-A6B5-17AC8E73FD9F}" srcOrd="0" destOrd="0" presId="urn:microsoft.com/office/officeart/2005/8/layout/vList5"/>
    <dgm:cxn modelId="{28384C4B-8902-49DC-8D92-6AB6909F5EC6}" type="presOf" srcId="{04F955B6-F0F6-434E-A35D-AAA32486E5B6}" destId="{2F183516-3856-462B-BB02-EAF098EDB240}" srcOrd="0" destOrd="0" presId="urn:microsoft.com/office/officeart/2005/8/layout/vList5"/>
    <dgm:cxn modelId="{358A8520-E47D-48AC-9F56-7C17F5890AE4}" srcId="{8C3B398A-A739-4F44-AAE0-AE59891BD39F}" destId="{04F955B6-F0F6-434E-A35D-AAA32486E5B6}" srcOrd="0" destOrd="0" parTransId="{F39094A6-3397-438C-BD13-88FB2BA14386}" sibTransId="{5339EF14-A1CA-4AC8-876F-039BCD9644E9}"/>
    <dgm:cxn modelId="{E13BFB0C-4EA5-429B-B772-B8800F992886}" type="presOf" srcId="{F56BAA16-EF61-4892-B6F4-57681DCC225F}" destId="{B0356CD6-612F-4951-BC29-4069E47E3228}" srcOrd="0" destOrd="0" presId="urn:microsoft.com/office/officeart/2005/8/layout/vList5"/>
    <dgm:cxn modelId="{75DB67A2-824B-4E2A-A316-9B38B1D59271}" srcId="{BCBD9463-DADB-4EFF-86B6-DC548608ABAF}" destId="{4235E786-ECB8-4A53-A0BD-52F76E3C1D82}" srcOrd="2" destOrd="0" parTransId="{DF1D4532-04AC-4B4F-A857-1B7ED30C8219}" sibTransId="{573CFD43-2218-4136-ACB7-49887738B659}"/>
    <dgm:cxn modelId="{46FD3572-D07D-46C6-81C9-C864ABE12B67}" type="presOf" srcId="{BCBD9463-DADB-4EFF-86B6-DC548608ABAF}" destId="{A0B65F6A-1508-4633-95EF-DBCC47670B88}" srcOrd="0" destOrd="0" presId="urn:microsoft.com/office/officeart/2005/8/layout/vList5"/>
    <dgm:cxn modelId="{EB7DD834-7015-4F56-9619-4FABBC60F667}" srcId="{BCBD9463-DADB-4EFF-86B6-DC548608ABAF}" destId="{8C3B398A-A739-4F44-AAE0-AE59891BD39F}" srcOrd="3" destOrd="0" parTransId="{913689B4-36F1-4265-9FDD-DFE5D27ECE88}" sibTransId="{0706ACE8-4FBA-4DE0-B0D0-A56429131AB2}"/>
    <dgm:cxn modelId="{2E00570B-0B77-480C-B537-3C184E99269E}" type="presParOf" srcId="{A0B65F6A-1508-4633-95EF-DBCC47670B88}" destId="{07A68088-FA72-46A6-ACB0-EF4A1746BABC}" srcOrd="0" destOrd="0" presId="urn:microsoft.com/office/officeart/2005/8/layout/vList5"/>
    <dgm:cxn modelId="{571A4BFE-A162-4D75-97E6-B4209C314D5D}" type="presParOf" srcId="{07A68088-FA72-46A6-ACB0-EF4A1746BABC}" destId="{4E15670F-8A08-4B26-8995-80817326C556}" srcOrd="0" destOrd="0" presId="urn:microsoft.com/office/officeart/2005/8/layout/vList5"/>
    <dgm:cxn modelId="{3D5BD3F9-6924-443A-9CE2-97D1254A2519}" type="presParOf" srcId="{07A68088-FA72-46A6-ACB0-EF4A1746BABC}" destId="{C7207536-4CE1-46BC-BEC5-9716EA44B4FD}" srcOrd="1" destOrd="0" presId="urn:microsoft.com/office/officeart/2005/8/layout/vList5"/>
    <dgm:cxn modelId="{26D09673-1BBB-405C-9DAF-4227BC28FFBC}" type="presParOf" srcId="{A0B65F6A-1508-4633-95EF-DBCC47670B88}" destId="{5FBE045F-F6A2-4BA3-9899-52512B3BCFBA}" srcOrd="1" destOrd="0" presId="urn:microsoft.com/office/officeart/2005/8/layout/vList5"/>
    <dgm:cxn modelId="{70C70E48-EC6F-4903-A7E6-25F16D6441FC}" type="presParOf" srcId="{A0B65F6A-1508-4633-95EF-DBCC47670B88}" destId="{064B4F02-B9A2-421F-9736-B0ABD1C21135}" srcOrd="2" destOrd="0" presId="urn:microsoft.com/office/officeart/2005/8/layout/vList5"/>
    <dgm:cxn modelId="{A566A4DF-E4E8-47F8-B933-BE164C829B27}" type="presParOf" srcId="{064B4F02-B9A2-421F-9736-B0ABD1C21135}" destId="{7CF16B37-6B12-498D-A6B5-17AC8E73FD9F}" srcOrd="0" destOrd="0" presId="urn:microsoft.com/office/officeart/2005/8/layout/vList5"/>
    <dgm:cxn modelId="{86AFB683-BF1D-4020-9EAF-0C022737749A}" type="presParOf" srcId="{064B4F02-B9A2-421F-9736-B0ABD1C21135}" destId="{FD5A3DF0-DC1C-489F-9761-D29F5301DC29}" srcOrd="1" destOrd="0" presId="urn:microsoft.com/office/officeart/2005/8/layout/vList5"/>
    <dgm:cxn modelId="{0B812A61-BA94-43BA-A990-628E4FAD4195}" type="presParOf" srcId="{A0B65F6A-1508-4633-95EF-DBCC47670B88}" destId="{D6ED50BD-F260-493E-A06D-2B8F425A1190}" srcOrd="3" destOrd="0" presId="urn:microsoft.com/office/officeart/2005/8/layout/vList5"/>
    <dgm:cxn modelId="{455EDDD1-53D6-4F64-87D8-AC2F992CD294}" type="presParOf" srcId="{A0B65F6A-1508-4633-95EF-DBCC47670B88}" destId="{6A0D911D-0A18-4A45-8080-A578FFF85658}" srcOrd="4" destOrd="0" presId="urn:microsoft.com/office/officeart/2005/8/layout/vList5"/>
    <dgm:cxn modelId="{6AFD4664-E9A4-4924-AD0A-799DB743093A}" type="presParOf" srcId="{6A0D911D-0A18-4A45-8080-A578FFF85658}" destId="{2917FD0F-5372-4FD1-BC85-663AF6B6274D}" srcOrd="0" destOrd="0" presId="urn:microsoft.com/office/officeart/2005/8/layout/vList5"/>
    <dgm:cxn modelId="{D0C482BB-3F32-4763-AA9E-51CE3D9DD746}" type="presParOf" srcId="{6A0D911D-0A18-4A45-8080-A578FFF85658}" destId="{B0356CD6-612F-4951-BC29-4069E47E3228}" srcOrd="1" destOrd="0" presId="urn:microsoft.com/office/officeart/2005/8/layout/vList5"/>
    <dgm:cxn modelId="{7BFB0AEA-DD78-4704-9637-C2F24044A9F6}" type="presParOf" srcId="{A0B65F6A-1508-4633-95EF-DBCC47670B88}" destId="{56D2936E-660C-4C1D-A495-B75A39ADE3D5}" srcOrd="5" destOrd="0" presId="urn:microsoft.com/office/officeart/2005/8/layout/vList5"/>
    <dgm:cxn modelId="{1A17C16E-17C7-42F8-92B3-5037FB419D57}" type="presParOf" srcId="{A0B65F6A-1508-4633-95EF-DBCC47670B88}" destId="{4FF05B5B-EB6E-498F-897D-CED18760B70B}" srcOrd="6" destOrd="0" presId="urn:microsoft.com/office/officeart/2005/8/layout/vList5"/>
    <dgm:cxn modelId="{8242FCCB-D49C-4B23-B0E4-851455DA6410}" type="presParOf" srcId="{4FF05B5B-EB6E-498F-897D-CED18760B70B}" destId="{88DD9012-8CE3-453B-A907-469872247C24}" srcOrd="0" destOrd="0" presId="urn:microsoft.com/office/officeart/2005/8/layout/vList5"/>
    <dgm:cxn modelId="{920B2F73-F974-4D3F-9809-BFFF45E23AFD}" type="presParOf" srcId="{4FF05B5B-EB6E-498F-897D-CED18760B70B}" destId="{2F183516-3856-462B-BB02-EAF098EDB24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B5A63D-801E-4FDE-BD69-388C5F96608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C9ED0B8-2453-4570-B464-217D3E4B6034}">
      <dgm:prSet phldrT="[テキスト]">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ja-JP" altLang="en-US" dirty="0" smtClean="0"/>
            <a:t>動機付け効果</a:t>
          </a:r>
          <a:endParaRPr kumimoji="1" lang="ja-JP" altLang="en-US" dirty="0"/>
        </a:p>
      </dgm:t>
    </dgm:pt>
    <dgm:pt modelId="{322E4DC8-E7A5-4205-A379-9DC612F388F9}" type="parTrans" cxnId="{9CA24F9B-541E-40E4-8000-EB59A6AB3705}">
      <dgm:prSet/>
      <dgm:spPr/>
      <dgm:t>
        <a:bodyPr/>
        <a:lstStyle/>
        <a:p>
          <a:endParaRPr kumimoji="1" lang="ja-JP" altLang="en-US"/>
        </a:p>
      </dgm:t>
    </dgm:pt>
    <dgm:pt modelId="{64BBC7C2-8BA1-404A-8A3E-0DA8F1606B84}" type="sibTrans" cxnId="{9CA24F9B-541E-40E4-8000-EB59A6AB3705}">
      <dgm:prSet/>
      <dgm:spPr/>
      <dgm:t>
        <a:bodyPr/>
        <a:lstStyle/>
        <a:p>
          <a:endParaRPr kumimoji="1" lang="ja-JP" altLang="en-US"/>
        </a:p>
      </dgm:t>
    </dgm:pt>
    <dgm:pt modelId="{A30D60F9-42EE-4C52-9C84-E93BDF6D725F}">
      <dgm:prSet/>
      <dgm:spPr/>
      <dgm:t>
        <a:bodyPr/>
        <a:lstStyle/>
        <a:p>
          <a:r>
            <a:rPr lang="ja-JP" altLang="en-US" dirty="0" smtClean="0"/>
            <a:t>ゲーミフィケーションで興味のないものも見る。</a:t>
          </a:r>
          <a:endParaRPr lang="ja-JP" altLang="en-US" dirty="0"/>
        </a:p>
      </dgm:t>
    </dgm:pt>
    <dgm:pt modelId="{E3F24A4A-9528-4383-AB7B-6C380AE2AFC7}" type="parTrans" cxnId="{E3D27932-5914-44CF-94AA-D133CD00BF54}">
      <dgm:prSet/>
      <dgm:spPr/>
      <dgm:t>
        <a:bodyPr/>
        <a:lstStyle/>
        <a:p>
          <a:endParaRPr kumimoji="1" lang="ja-JP" altLang="en-US"/>
        </a:p>
      </dgm:t>
    </dgm:pt>
    <dgm:pt modelId="{5EAC39BA-FB20-4C51-A431-4AD4D1B1768A}" type="sibTrans" cxnId="{E3D27932-5914-44CF-94AA-D133CD00BF54}">
      <dgm:prSet/>
      <dgm:spPr/>
      <dgm:t>
        <a:bodyPr/>
        <a:lstStyle/>
        <a:p>
          <a:endParaRPr kumimoji="1" lang="ja-JP" altLang="en-US"/>
        </a:p>
      </dgm:t>
    </dgm:pt>
    <dgm:pt modelId="{851F9650-336E-4D14-8F15-E3296A9CB84F}">
      <dgm:prSet>
        <dgm:style>
          <a:lnRef idx="2">
            <a:schemeClr val="accent3">
              <a:shade val="50000"/>
            </a:schemeClr>
          </a:lnRef>
          <a:fillRef idx="1">
            <a:schemeClr val="accent3"/>
          </a:fillRef>
          <a:effectRef idx="0">
            <a:schemeClr val="accent3"/>
          </a:effectRef>
          <a:fontRef idx="minor">
            <a:schemeClr val="lt1"/>
          </a:fontRef>
        </dgm:style>
      </dgm:prSet>
      <dgm:spPr/>
      <dgm:t>
        <a:bodyPr/>
        <a:lstStyle/>
        <a:p>
          <a:r>
            <a:rPr kumimoji="1" lang="ja-JP" altLang="en-US" dirty="0" smtClean="0"/>
            <a:t>ポジティブ感情</a:t>
          </a:r>
          <a:endParaRPr kumimoji="1" lang="en-US" altLang="ja-JP" dirty="0" smtClean="0"/>
        </a:p>
      </dgm:t>
    </dgm:pt>
    <dgm:pt modelId="{E5FB6209-9B89-4B97-B642-580A993FCB7D}" type="parTrans" cxnId="{F367308C-A8CF-47E5-8191-C57E3E14FC40}">
      <dgm:prSet/>
      <dgm:spPr/>
      <dgm:t>
        <a:bodyPr/>
        <a:lstStyle/>
        <a:p>
          <a:endParaRPr kumimoji="1" lang="ja-JP" altLang="en-US"/>
        </a:p>
      </dgm:t>
    </dgm:pt>
    <dgm:pt modelId="{0758C247-7848-4A5F-A533-927EB6BC7F4F}" type="sibTrans" cxnId="{F367308C-A8CF-47E5-8191-C57E3E14FC40}">
      <dgm:prSet/>
      <dgm:spPr/>
      <dgm:t>
        <a:bodyPr/>
        <a:lstStyle/>
        <a:p>
          <a:endParaRPr kumimoji="1" lang="ja-JP" altLang="en-US"/>
        </a:p>
      </dgm:t>
    </dgm:pt>
    <dgm:pt modelId="{D47D7985-28A2-428E-8862-D6A3E58C08B8}">
      <dgm:prSet/>
      <dgm:spPr/>
      <dgm:t>
        <a:bodyPr/>
        <a:lstStyle/>
        <a:p>
          <a:r>
            <a:rPr kumimoji="1" lang="ja-JP" altLang="en-US" dirty="0" smtClean="0"/>
            <a:t>判断、記憶、期待、行動を促進する。</a:t>
          </a:r>
          <a:endParaRPr kumimoji="1" lang="en-US" altLang="ja-JP" dirty="0" smtClean="0"/>
        </a:p>
      </dgm:t>
    </dgm:pt>
    <dgm:pt modelId="{01F06B76-4994-4A9C-8652-D8C12519E418}" type="parTrans" cxnId="{60686FCA-6C90-490D-8AB5-D667C5F45BB5}">
      <dgm:prSet/>
      <dgm:spPr/>
      <dgm:t>
        <a:bodyPr/>
        <a:lstStyle/>
        <a:p>
          <a:endParaRPr kumimoji="1" lang="ja-JP" altLang="en-US"/>
        </a:p>
      </dgm:t>
    </dgm:pt>
    <dgm:pt modelId="{868AFDD7-095A-4C9D-A756-4F388920B7C5}" type="sibTrans" cxnId="{60686FCA-6C90-490D-8AB5-D667C5F45BB5}">
      <dgm:prSet/>
      <dgm:spPr/>
      <dgm:t>
        <a:bodyPr/>
        <a:lstStyle/>
        <a:p>
          <a:endParaRPr kumimoji="1" lang="ja-JP" altLang="en-US"/>
        </a:p>
      </dgm:t>
    </dgm:pt>
    <dgm:pt modelId="{6ACEA126-B283-4A8D-9DE0-CAEB3EE81ABE}" type="pres">
      <dgm:prSet presAssocID="{2AB5A63D-801E-4FDE-BD69-388C5F966080}" presName="linear" presStyleCnt="0">
        <dgm:presLayoutVars>
          <dgm:animLvl val="lvl"/>
          <dgm:resizeHandles val="exact"/>
        </dgm:presLayoutVars>
      </dgm:prSet>
      <dgm:spPr/>
      <dgm:t>
        <a:bodyPr/>
        <a:lstStyle/>
        <a:p>
          <a:endParaRPr kumimoji="1" lang="ja-JP" altLang="en-US"/>
        </a:p>
      </dgm:t>
    </dgm:pt>
    <dgm:pt modelId="{67B6F8B3-E9A4-4FDA-A853-4E21FBBB883F}" type="pres">
      <dgm:prSet presAssocID="{0C9ED0B8-2453-4570-B464-217D3E4B6034}" presName="parentText" presStyleLbl="node1" presStyleIdx="0" presStyleCnt="2" custLinFactNeighborX="148" custLinFactNeighborY="-29842">
        <dgm:presLayoutVars>
          <dgm:chMax val="0"/>
          <dgm:bulletEnabled val="1"/>
        </dgm:presLayoutVars>
      </dgm:prSet>
      <dgm:spPr/>
      <dgm:t>
        <a:bodyPr/>
        <a:lstStyle/>
        <a:p>
          <a:endParaRPr kumimoji="1" lang="ja-JP" altLang="en-US"/>
        </a:p>
      </dgm:t>
    </dgm:pt>
    <dgm:pt modelId="{0B469AED-B91E-44BA-844E-6F0EC196C580}" type="pres">
      <dgm:prSet presAssocID="{0C9ED0B8-2453-4570-B464-217D3E4B6034}" presName="childText" presStyleLbl="revTx" presStyleIdx="0" presStyleCnt="2">
        <dgm:presLayoutVars>
          <dgm:bulletEnabled val="1"/>
        </dgm:presLayoutVars>
      </dgm:prSet>
      <dgm:spPr/>
      <dgm:t>
        <a:bodyPr/>
        <a:lstStyle/>
        <a:p>
          <a:endParaRPr kumimoji="1" lang="ja-JP" altLang="en-US"/>
        </a:p>
      </dgm:t>
    </dgm:pt>
    <dgm:pt modelId="{04FD8F90-A896-41B8-A13B-B9D01BDC0E69}" type="pres">
      <dgm:prSet presAssocID="{851F9650-336E-4D14-8F15-E3296A9CB84F}" presName="parentText" presStyleLbl="node1" presStyleIdx="1" presStyleCnt="2">
        <dgm:presLayoutVars>
          <dgm:chMax val="0"/>
          <dgm:bulletEnabled val="1"/>
        </dgm:presLayoutVars>
      </dgm:prSet>
      <dgm:spPr/>
      <dgm:t>
        <a:bodyPr/>
        <a:lstStyle/>
        <a:p>
          <a:endParaRPr kumimoji="1" lang="ja-JP" altLang="en-US"/>
        </a:p>
      </dgm:t>
    </dgm:pt>
    <dgm:pt modelId="{CA289D6F-F4C0-4046-852B-F8B79440CC20}" type="pres">
      <dgm:prSet presAssocID="{851F9650-336E-4D14-8F15-E3296A9CB84F}" presName="childText" presStyleLbl="revTx" presStyleIdx="1" presStyleCnt="2">
        <dgm:presLayoutVars>
          <dgm:bulletEnabled val="1"/>
        </dgm:presLayoutVars>
      </dgm:prSet>
      <dgm:spPr/>
      <dgm:t>
        <a:bodyPr/>
        <a:lstStyle/>
        <a:p>
          <a:endParaRPr kumimoji="1" lang="ja-JP" altLang="en-US"/>
        </a:p>
      </dgm:t>
    </dgm:pt>
  </dgm:ptLst>
  <dgm:cxnLst>
    <dgm:cxn modelId="{60686FCA-6C90-490D-8AB5-D667C5F45BB5}" srcId="{851F9650-336E-4D14-8F15-E3296A9CB84F}" destId="{D47D7985-28A2-428E-8862-D6A3E58C08B8}" srcOrd="0" destOrd="0" parTransId="{01F06B76-4994-4A9C-8652-D8C12519E418}" sibTransId="{868AFDD7-095A-4C9D-A756-4F388920B7C5}"/>
    <dgm:cxn modelId="{F367308C-A8CF-47E5-8191-C57E3E14FC40}" srcId="{2AB5A63D-801E-4FDE-BD69-388C5F966080}" destId="{851F9650-336E-4D14-8F15-E3296A9CB84F}" srcOrd="1" destOrd="0" parTransId="{E5FB6209-9B89-4B97-B642-580A993FCB7D}" sibTransId="{0758C247-7848-4A5F-A533-927EB6BC7F4F}"/>
    <dgm:cxn modelId="{6CA173FF-81CE-4905-896D-DF54DC56890E}" type="presOf" srcId="{851F9650-336E-4D14-8F15-E3296A9CB84F}" destId="{04FD8F90-A896-41B8-A13B-B9D01BDC0E69}" srcOrd="0" destOrd="0" presId="urn:microsoft.com/office/officeart/2005/8/layout/vList2"/>
    <dgm:cxn modelId="{16678969-375C-4BC1-BFDD-C739B04EAA01}" type="presOf" srcId="{A30D60F9-42EE-4C52-9C84-E93BDF6D725F}" destId="{0B469AED-B91E-44BA-844E-6F0EC196C580}" srcOrd="0" destOrd="0" presId="urn:microsoft.com/office/officeart/2005/8/layout/vList2"/>
    <dgm:cxn modelId="{F6128E3C-AE6C-4AE1-B2B5-A93732C56607}" type="presOf" srcId="{D47D7985-28A2-428E-8862-D6A3E58C08B8}" destId="{CA289D6F-F4C0-4046-852B-F8B79440CC20}" srcOrd="0" destOrd="0" presId="urn:microsoft.com/office/officeart/2005/8/layout/vList2"/>
    <dgm:cxn modelId="{EEEDA270-1775-40FB-9A2F-0D7AC3F24A9F}" type="presOf" srcId="{2AB5A63D-801E-4FDE-BD69-388C5F966080}" destId="{6ACEA126-B283-4A8D-9DE0-CAEB3EE81ABE}" srcOrd="0" destOrd="0" presId="urn:microsoft.com/office/officeart/2005/8/layout/vList2"/>
    <dgm:cxn modelId="{E3D27932-5914-44CF-94AA-D133CD00BF54}" srcId="{0C9ED0B8-2453-4570-B464-217D3E4B6034}" destId="{A30D60F9-42EE-4C52-9C84-E93BDF6D725F}" srcOrd="0" destOrd="0" parTransId="{E3F24A4A-9528-4383-AB7B-6C380AE2AFC7}" sibTransId="{5EAC39BA-FB20-4C51-A431-4AD4D1B1768A}"/>
    <dgm:cxn modelId="{432BEC38-548E-4D17-9220-38FCBF736F6E}" type="presOf" srcId="{0C9ED0B8-2453-4570-B464-217D3E4B6034}" destId="{67B6F8B3-E9A4-4FDA-A853-4E21FBBB883F}" srcOrd="0" destOrd="0" presId="urn:microsoft.com/office/officeart/2005/8/layout/vList2"/>
    <dgm:cxn modelId="{9CA24F9B-541E-40E4-8000-EB59A6AB3705}" srcId="{2AB5A63D-801E-4FDE-BD69-388C5F966080}" destId="{0C9ED0B8-2453-4570-B464-217D3E4B6034}" srcOrd="0" destOrd="0" parTransId="{322E4DC8-E7A5-4205-A379-9DC612F388F9}" sibTransId="{64BBC7C2-8BA1-404A-8A3E-0DA8F1606B84}"/>
    <dgm:cxn modelId="{D31A856D-07DA-48E4-B862-DDE1DF20E2C3}" type="presParOf" srcId="{6ACEA126-B283-4A8D-9DE0-CAEB3EE81ABE}" destId="{67B6F8B3-E9A4-4FDA-A853-4E21FBBB883F}" srcOrd="0" destOrd="0" presId="urn:microsoft.com/office/officeart/2005/8/layout/vList2"/>
    <dgm:cxn modelId="{905F9300-B317-4740-81DA-5F3DC7D52AEC}" type="presParOf" srcId="{6ACEA126-B283-4A8D-9DE0-CAEB3EE81ABE}" destId="{0B469AED-B91E-44BA-844E-6F0EC196C580}" srcOrd="1" destOrd="0" presId="urn:microsoft.com/office/officeart/2005/8/layout/vList2"/>
    <dgm:cxn modelId="{06AE7903-A2E5-4A48-8186-F4B299EBA5A8}" type="presParOf" srcId="{6ACEA126-B283-4A8D-9DE0-CAEB3EE81ABE}" destId="{04FD8F90-A896-41B8-A13B-B9D01BDC0E69}" srcOrd="2" destOrd="0" presId="urn:microsoft.com/office/officeart/2005/8/layout/vList2"/>
    <dgm:cxn modelId="{F93C30B6-66B4-48AF-AF1F-BF575ADA2045}" type="presParOf" srcId="{6ACEA126-B283-4A8D-9DE0-CAEB3EE81ABE}" destId="{CA289D6F-F4C0-4046-852B-F8B79440CC2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C9D584-C92C-4508-9066-B3F0EEF3BF80}" type="doc">
      <dgm:prSet loTypeId="urn:microsoft.com/office/officeart/2005/8/layout/cycle6" loCatId="cycle" qsTypeId="urn:microsoft.com/office/officeart/2005/8/quickstyle/simple1" qsCatId="simple" csTypeId="urn:microsoft.com/office/officeart/2005/8/colors/colorful1" csCatId="colorful" phldr="1"/>
      <dgm:spPr/>
      <dgm:t>
        <a:bodyPr/>
        <a:lstStyle/>
        <a:p>
          <a:endParaRPr kumimoji="1" lang="ja-JP" altLang="en-US"/>
        </a:p>
      </dgm:t>
    </dgm:pt>
    <dgm:pt modelId="{FB4EC7A9-216D-4A3B-8B0B-60BE3CC57AFC}">
      <dgm:prSet phldrT="[テキスト]"/>
      <dgm:spPr/>
      <dgm:t>
        <a:bodyPr/>
        <a:lstStyle/>
        <a:p>
          <a:r>
            <a:rPr lang="ja-JP" altLang="en-US" dirty="0" smtClean="0"/>
            <a:t>思考・知識・戦略ゲーム</a:t>
          </a:r>
          <a:endParaRPr kumimoji="1" lang="ja-JP" altLang="en-US" dirty="0"/>
        </a:p>
      </dgm:t>
    </dgm:pt>
    <dgm:pt modelId="{48FD0232-6BBD-4A49-9D2B-0F4A1723BA7A}" type="parTrans" cxnId="{990A73E2-6A44-4AE2-A096-422E7E10084A}">
      <dgm:prSet/>
      <dgm:spPr/>
      <dgm:t>
        <a:bodyPr/>
        <a:lstStyle/>
        <a:p>
          <a:endParaRPr kumimoji="1" lang="ja-JP" altLang="en-US"/>
        </a:p>
      </dgm:t>
    </dgm:pt>
    <dgm:pt modelId="{6FFAFF7F-49D4-4DD0-A97E-D56246395042}" type="sibTrans" cxnId="{990A73E2-6A44-4AE2-A096-422E7E10084A}">
      <dgm:prSet/>
      <dgm:spPr/>
      <dgm:t>
        <a:bodyPr/>
        <a:lstStyle/>
        <a:p>
          <a:endParaRPr kumimoji="1" lang="ja-JP" altLang="en-US"/>
        </a:p>
      </dgm:t>
    </dgm:pt>
    <dgm:pt modelId="{28B74C95-FE0C-41C9-9E15-8202249BC395}">
      <dgm:prSet phldrT="[テキスト]"/>
      <dgm:spPr>
        <a:solidFill>
          <a:schemeClr val="accent6"/>
        </a:solidFill>
      </dgm:spPr>
      <dgm:t>
        <a:bodyPr/>
        <a:lstStyle/>
        <a:p>
          <a:r>
            <a:rPr lang="ja-JP" altLang="en-US" dirty="0" smtClean="0"/>
            <a:t>模倣・演技・追体験ゲーム</a:t>
          </a:r>
          <a:endParaRPr kumimoji="1" lang="ja-JP" altLang="en-US" dirty="0"/>
        </a:p>
      </dgm:t>
    </dgm:pt>
    <dgm:pt modelId="{D148854A-86FF-4391-9EF7-22560CE6DBE0}" type="parTrans" cxnId="{72F7295B-FD79-4FBF-AA6F-F75B60DC175A}">
      <dgm:prSet/>
      <dgm:spPr/>
      <dgm:t>
        <a:bodyPr/>
        <a:lstStyle/>
        <a:p>
          <a:endParaRPr kumimoji="1" lang="ja-JP" altLang="en-US"/>
        </a:p>
      </dgm:t>
    </dgm:pt>
    <dgm:pt modelId="{1E630515-2018-4497-8636-92459D7FAB33}" type="sibTrans" cxnId="{72F7295B-FD79-4FBF-AA6F-F75B60DC175A}">
      <dgm:prSet/>
      <dgm:spPr/>
      <dgm:t>
        <a:bodyPr/>
        <a:lstStyle/>
        <a:p>
          <a:endParaRPr kumimoji="1" lang="ja-JP" altLang="en-US"/>
        </a:p>
      </dgm:t>
    </dgm:pt>
    <dgm:pt modelId="{B7DDA90A-A1FB-465C-976C-532A11EB6BAA}">
      <dgm:prSet phldrT="[テキスト]"/>
      <dgm:spPr/>
      <dgm:t>
        <a:bodyPr/>
        <a:lstStyle/>
        <a:p>
          <a:r>
            <a:rPr lang="ja-JP" altLang="en-US" dirty="0" smtClean="0"/>
            <a:t>発見・探検・推理ゲーム</a:t>
          </a:r>
          <a:endParaRPr kumimoji="1" lang="ja-JP" altLang="en-US" dirty="0"/>
        </a:p>
      </dgm:t>
    </dgm:pt>
    <dgm:pt modelId="{CD928D92-4993-44CD-AF5A-40693F6D31FC}" type="parTrans" cxnId="{D55A65B2-FEED-4781-BF0F-C56C2EB53260}">
      <dgm:prSet/>
      <dgm:spPr/>
      <dgm:t>
        <a:bodyPr/>
        <a:lstStyle/>
        <a:p>
          <a:endParaRPr kumimoji="1" lang="ja-JP" altLang="en-US"/>
        </a:p>
      </dgm:t>
    </dgm:pt>
    <dgm:pt modelId="{5753B456-49C8-4855-9CBF-33C8198ED5D5}" type="sibTrans" cxnId="{D55A65B2-FEED-4781-BF0F-C56C2EB53260}">
      <dgm:prSet/>
      <dgm:spPr/>
      <dgm:t>
        <a:bodyPr/>
        <a:lstStyle/>
        <a:p>
          <a:endParaRPr kumimoji="1" lang="ja-JP" altLang="en-US"/>
        </a:p>
      </dgm:t>
    </dgm:pt>
    <dgm:pt modelId="{E96C7E8E-E6AB-4A2B-9663-112369B297C0}">
      <dgm:prSet phldrT="[テキスト]"/>
      <dgm:spPr/>
      <dgm:t>
        <a:bodyPr/>
        <a:lstStyle/>
        <a:p>
          <a:r>
            <a:rPr lang="ja-JP" altLang="en-US" dirty="0" smtClean="0"/>
            <a:t>蓄積・育成・収集ゲーム</a:t>
          </a:r>
          <a:endParaRPr kumimoji="1" lang="ja-JP" altLang="en-US" dirty="0"/>
        </a:p>
      </dgm:t>
    </dgm:pt>
    <dgm:pt modelId="{ADC6D93D-E62C-4D82-A473-26E8773C713E}" type="parTrans" cxnId="{5006E2A7-ACDA-436B-8108-D8E53DAB32A5}">
      <dgm:prSet/>
      <dgm:spPr/>
      <dgm:t>
        <a:bodyPr/>
        <a:lstStyle/>
        <a:p>
          <a:endParaRPr kumimoji="1" lang="ja-JP" altLang="en-US"/>
        </a:p>
      </dgm:t>
    </dgm:pt>
    <dgm:pt modelId="{A60C8B6D-D633-44E4-AA22-BAE1F5D3AAD7}" type="sibTrans" cxnId="{5006E2A7-ACDA-436B-8108-D8E53DAB32A5}">
      <dgm:prSet/>
      <dgm:spPr/>
      <dgm:t>
        <a:bodyPr/>
        <a:lstStyle/>
        <a:p>
          <a:endParaRPr kumimoji="1" lang="ja-JP" altLang="en-US"/>
        </a:p>
      </dgm:t>
    </dgm:pt>
    <dgm:pt modelId="{B1E8CBD0-E1B5-4A1F-A2F4-D1980A229826}">
      <dgm:prSet phldrT="[テキスト]"/>
      <dgm:spPr/>
      <dgm:t>
        <a:bodyPr/>
        <a:lstStyle/>
        <a:p>
          <a:r>
            <a:rPr lang="ja-JP" altLang="en-US" dirty="0" smtClean="0"/>
            <a:t>創造・表現・構成ゲーム</a:t>
          </a:r>
          <a:endParaRPr kumimoji="1" lang="ja-JP" altLang="en-US" dirty="0"/>
        </a:p>
      </dgm:t>
    </dgm:pt>
    <dgm:pt modelId="{5D3767B2-CE8D-4E66-AEF5-94D42D266591}" type="parTrans" cxnId="{A639772C-C0C8-49EF-831F-414289439F3A}">
      <dgm:prSet/>
      <dgm:spPr/>
      <dgm:t>
        <a:bodyPr/>
        <a:lstStyle/>
        <a:p>
          <a:endParaRPr kumimoji="1" lang="ja-JP" altLang="en-US"/>
        </a:p>
      </dgm:t>
    </dgm:pt>
    <dgm:pt modelId="{6103A05E-D2F2-48F4-9D14-9B64AD7555A0}" type="sibTrans" cxnId="{A639772C-C0C8-49EF-831F-414289439F3A}">
      <dgm:prSet/>
      <dgm:spPr/>
      <dgm:t>
        <a:bodyPr/>
        <a:lstStyle/>
        <a:p>
          <a:endParaRPr kumimoji="1" lang="ja-JP" altLang="en-US"/>
        </a:p>
      </dgm:t>
    </dgm:pt>
    <dgm:pt modelId="{DA0997AB-DD40-47C8-A00D-C196C9611A29}">
      <dgm:prSet phldrT="[テキスト]"/>
      <dgm:spPr/>
      <dgm:t>
        <a:bodyPr/>
        <a:lstStyle/>
        <a:p>
          <a:r>
            <a:rPr lang="ja-JP" altLang="en-US" dirty="0" smtClean="0"/>
            <a:t>運動・感応・反応ゲーム</a:t>
          </a:r>
          <a:endParaRPr kumimoji="1" lang="ja-JP" altLang="en-US" dirty="0"/>
        </a:p>
      </dgm:t>
    </dgm:pt>
    <dgm:pt modelId="{6357F04D-E943-43F9-90AB-1ED961202C2A}" type="parTrans" cxnId="{4DE5846F-1853-4D83-9F2A-C489E1FD5CC2}">
      <dgm:prSet/>
      <dgm:spPr/>
      <dgm:t>
        <a:bodyPr/>
        <a:lstStyle/>
        <a:p>
          <a:endParaRPr kumimoji="1" lang="ja-JP" altLang="en-US"/>
        </a:p>
      </dgm:t>
    </dgm:pt>
    <dgm:pt modelId="{1DF7CCA2-CE63-48F9-AC7E-64DA05774C2E}" type="sibTrans" cxnId="{4DE5846F-1853-4D83-9F2A-C489E1FD5CC2}">
      <dgm:prSet/>
      <dgm:spPr/>
      <dgm:t>
        <a:bodyPr/>
        <a:lstStyle/>
        <a:p>
          <a:endParaRPr kumimoji="1" lang="ja-JP" altLang="en-US"/>
        </a:p>
      </dgm:t>
    </dgm:pt>
    <dgm:pt modelId="{542CDF58-5A4D-4D46-94BF-8842CB698247}">
      <dgm:prSet phldrT="[テキスト]"/>
      <dgm:spPr>
        <a:solidFill>
          <a:schemeClr val="accent4"/>
        </a:solidFill>
      </dgm:spPr>
      <dgm:t>
        <a:bodyPr/>
        <a:lstStyle/>
        <a:p>
          <a:r>
            <a:rPr lang="ja-JP" altLang="en-US" dirty="0" smtClean="0"/>
            <a:t>偶然・幸運・賭博ゲーム </a:t>
          </a:r>
          <a:endParaRPr kumimoji="1" lang="ja-JP" altLang="en-US" dirty="0"/>
        </a:p>
      </dgm:t>
    </dgm:pt>
    <dgm:pt modelId="{E398D00E-B26D-463D-8E40-1A489D4C9460}" type="parTrans" cxnId="{752E6CDC-6CAC-4629-8E50-52E2A9526F6F}">
      <dgm:prSet/>
      <dgm:spPr/>
      <dgm:t>
        <a:bodyPr/>
        <a:lstStyle/>
        <a:p>
          <a:endParaRPr kumimoji="1" lang="ja-JP" altLang="en-US"/>
        </a:p>
      </dgm:t>
    </dgm:pt>
    <dgm:pt modelId="{1F819F67-7782-4C22-8F29-D3DDA4AF5755}" type="sibTrans" cxnId="{752E6CDC-6CAC-4629-8E50-52E2A9526F6F}">
      <dgm:prSet/>
      <dgm:spPr/>
      <dgm:t>
        <a:bodyPr/>
        <a:lstStyle/>
        <a:p>
          <a:endParaRPr kumimoji="1" lang="ja-JP" altLang="en-US"/>
        </a:p>
      </dgm:t>
    </dgm:pt>
    <dgm:pt modelId="{8C880B7A-3EF9-4176-800B-542DA1F24A7A}" type="pres">
      <dgm:prSet presAssocID="{E7C9D584-C92C-4508-9066-B3F0EEF3BF80}" presName="cycle" presStyleCnt="0">
        <dgm:presLayoutVars>
          <dgm:dir/>
          <dgm:resizeHandles val="exact"/>
        </dgm:presLayoutVars>
      </dgm:prSet>
      <dgm:spPr/>
      <dgm:t>
        <a:bodyPr/>
        <a:lstStyle/>
        <a:p>
          <a:endParaRPr kumimoji="1" lang="ja-JP" altLang="en-US"/>
        </a:p>
      </dgm:t>
    </dgm:pt>
    <dgm:pt modelId="{A499A8F8-CD16-4A9B-99C2-9F37E40A4D2C}" type="pres">
      <dgm:prSet presAssocID="{FB4EC7A9-216D-4A3B-8B0B-60BE3CC57AFC}" presName="node" presStyleLbl="node1" presStyleIdx="0" presStyleCnt="7" custScaleX="134847" custScaleY="128787" custRadScaleRad="102988" custRadScaleInc="10090">
        <dgm:presLayoutVars>
          <dgm:bulletEnabled val="1"/>
        </dgm:presLayoutVars>
      </dgm:prSet>
      <dgm:spPr/>
      <dgm:t>
        <a:bodyPr/>
        <a:lstStyle/>
        <a:p>
          <a:endParaRPr kumimoji="1" lang="ja-JP" altLang="en-US"/>
        </a:p>
      </dgm:t>
    </dgm:pt>
    <dgm:pt modelId="{FFC66EC1-C5B3-43D9-B26A-804A21F7BAB8}" type="pres">
      <dgm:prSet presAssocID="{FB4EC7A9-216D-4A3B-8B0B-60BE3CC57AFC}" presName="spNode" presStyleCnt="0"/>
      <dgm:spPr/>
    </dgm:pt>
    <dgm:pt modelId="{76C6D186-88C5-46CA-BC2E-FE4AEABA5235}" type="pres">
      <dgm:prSet presAssocID="{6FFAFF7F-49D4-4DD0-A97E-D56246395042}" presName="sibTrans" presStyleLbl="sibTrans1D1" presStyleIdx="0" presStyleCnt="7"/>
      <dgm:spPr/>
      <dgm:t>
        <a:bodyPr/>
        <a:lstStyle/>
        <a:p>
          <a:endParaRPr kumimoji="1" lang="ja-JP" altLang="en-US"/>
        </a:p>
      </dgm:t>
    </dgm:pt>
    <dgm:pt modelId="{FE07EAB1-C9A0-4EF9-B5A7-F4BA3A614A78}" type="pres">
      <dgm:prSet presAssocID="{28B74C95-FE0C-41C9-9E15-8202249BC395}" presName="node" presStyleLbl="node1" presStyleIdx="1" presStyleCnt="7" custScaleX="143791" custScaleY="128036" custRadScaleRad="110452" custRadScaleInc="38243">
        <dgm:presLayoutVars>
          <dgm:bulletEnabled val="1"/>
        </dgm:presLayoutVars>
      </dgm:prSet>
      <dgm:spPr/>
      <dgm:t>
        <a:bodyPr/>
        <a:lstStyle/>
        <a:p>
          <a:endParaRPr kumimoji="1" lang="ja-JP" altLang="en-US"/>
        </a:p>
      </dgm:t>
    </dgm:pt>
    <dgm:pt modelId="{8E840374-86B1-42D9-8781-DC03854782F9}" type="pres">
      <dgm:prSet presAssocID="{28B74C95-FE0C-41C9-9E15-8202249BC395}" presName="spNode" presStyleCnt="0"/>
      <dgm:spPr/>
    </dgm:pt>
    <dgm:pt modelId="{7BB643BF-5121-47E6-98F9-0F5187A23C62}" type="pres">
      <dgm:prSet presAssocID="{1E630515-2018-4497-8636-92459D7FAB33}" presName="sibTrans" presStyleLbl="sibTrans1D1" presStyleIdx="1" presStyleCnt="7"/>
      <dgm:spPr/>
      <dgm:t>
        <a:bodyPr/>
        <a:lstStyle/>
        <a:p>
          <a:endParaRPr kumimoji="1" lang="ja-JP" altLang="en-US"/>
        </a:p>
      </dgm:t>
    </dgm:pt>
    <dgm:pt modelId="{76F99076-7C56-483A-8306-8C46F5A1DD33}" type="pres">
      <dgm:prSet presAssocID="{B7DDA90A-A1FB-465C-976C-532A11EB6BAA}" presName="node" presStyleLbl="node1" presStyleIdx="2" presStyleCnt="7" custScaleX="133421" custScaleY="133781" custRadScaleRad="113751" custRadScaleInc="-39650">
        <dgm:presLayoutVars>
          <dgm:bulletEnabled val="1"/>
        </dgm:presLayoutVars>
      </dgm:prSet>
      <dgm:spPr/>
      <dgm:t>
        <a:bodyPr/>
        <a:lstStyle/>
        <a:p>
          <a:endParaRPr kumimoji="1" lang="ja-JP" altLang="en-US"/>
        </a:p>
      </dgm:t>
    </dgm:pt>
    <dgm:pt modelId="{E9F45B8C-64F4-4266-B19E-235598689FC6}" type="pres">
      <dgm:prSet presAssocID="{B7DDA90A-A1FB-465C-976C-532A11EB6BAA}" presName="spNode" presStyleCnt="0"/>
      <dgm:spPr/>
    </dgm:pt>
    <dgm:pt modelId="{54997D26-BF58-48DB-9AD3-BE2A33D2484A}" type="pres">
      <dgm:prSet presAssocID="{5753B456-49C8-4855-9CBF-33C8198ED5D5}" presName="sibTrans" presStyleLbl="sibTrans1D1" presStyleIdx="2" presStyleCnt="7"/>
      <dgm:spPr/>
      <dgm:t>
        <a:bodyPr/>
        <a:lstStyle/>
        <a:p>
          <a:endParaRPr kumimoji="1" lang="ja-JP" altLang="en-US"/>
        </a:p>
      </dgm:t>
    </dgm:pt>
    <dgm:pt modelId="{F2408EB3-7411-4EAA-AA04-CA86252F67C4}" type="pres">
      <dgm:prSet presAssocID="{E96C7E8E-E6AB-4A2B-9663-112369B297C0}" presName="node" presStyleLbl="node1" presStyleIdx="3" presStyleCnt="7" custScaleX="144555" custScaleY="133153" custRadScaleRad="103132" custRadScaleInc="-70677">
        <dgm:presLayoutVars>
          <dgm:bulletEnabled val="1"/>
        </dgm:presLayoutVars>
      </dgm:prSet>
      <dgm:spPr/>
      <dgm:t>
        <a:bodyPr/>
        <a:lstStyle/>
        <a:p>
          <a:endParaRPr kumimoji="1" lang="ja-JP" altLang="en-US"/>
        </a:p>
      </dgm:t>
    </dgm:pt>
    <dgm:pt modelId="{5739CDAF-0331-400D-8E45-BB8F52FB7895}" type="pres">
      <dgm:prSet presAssocID="{E96C7E8E-E6AB-4A2B-9663-112369B297C0}" presName="spNode" presStyleCnt="0"/>
      <dgm:spPr/>
    </dgm:pt>
    <dgm:pt modelId="{DD383FDB-A261-4E76-BDD2-F42A4EBFCA59}" type="pres">
      <dgm:prSet presAssocID="{A60C8B6D-D633-44E4-AA22-BAE1F5D3AAD7}" presName="sibTrans" presStyleLbl="sibTrans1D1" presStyleIdx="3" presStyleCnt="7"/>
      <dgm:spPr/>
      <dgm:t>
        <a:bodyPr/>
        <a:lstStyle/>
        <a:p>
          <a:endParaRPr kumimoji="1" lang="ja-JP" altLang="en-US"/>
        </a:p>
      </dgm:t>
    </dgm:pt>
    <dgm:pt modelId="{EDA0D429-0776-4844-A52D-CE84FBFD9D90}" type="pres">
      <dgm:prSet presAssocID="{B1E8CBD0-E1B5-4A1F-A2F4-D1980A229826}" presName="node" presStyleLbl="node1" presStyleIdx="4" presStyleCnt="7" custScaleX="150978" custScaleY="134125" custRadScaleRad="99074" custRadScaleInc="34169">
        <dgm:presLayoutVars>
          <dgm:bulletEnabled val="1"/>
        </dgm:presLayoutVars>
      </dgm:prSet>
      <dgm:spPr/>
      <dgm:t>
        <a:bodyPr/>
        <a:lstStyle/>
        <a:p>
          <a:endParaRPr kumimoji="1" lang="ja-JP" altLang="en-US"/>
        </a:p>
      </dgm:t>
    </dgm:pt>
    <dgm:pt modelId="{3727F3BF-3170-4554-9A9F-43F5E7E3BFA4}" type="pres">
      <dgm:prSet presAssocID="{B1E8CBD0-E1B5-4A1F-A2F4-D1980A229826}" presName="spNode" presStyleCnt="0"/>
      <dgm:spPr/>
    </dgm:pt>
    <dgm:pt modelId="{7BB26366-A7C4-4F6E-B139-C1957300CEC2}" type="pres">
      <dgm:prSet presAssocID="{6103A05E-D2F2-48F4-9D14-9B64AD7555A0}" presName="sibTrans" presStyleLbl="sibTrans1D1" presStyleIdx="4" presStyleCnt="7"/>
      <dgm:spPr/>
      <dgm:t>
        <a:bodyPr/>
        <a:lstStyle/>
        <a:p>
          <a:endParaRPr kumimoji="1" lang="ja-JP" altLang="en-US"/>
        </a:p>
      </dgm:t>
    </dgm:pt>
    <dgm:pt modelId="{A8A9807E-21B9-498C-885A-A61868DAB3DC}" type="pres">
      <dgm:prSet presAssocID="{DA0997AB-DD40-47C8-A00D-C196C9611A29}" presName="node" presStyleLbl="node1" presStyleIdx="5" presStyleCnt="7" custScaleX="128791" custScaleY="149820" custRadScaleRad="114423" custRadScaleInc="32531">
        <dgm:presLayoutVars>
          <dgm:bulletEnabled val="1"/>
        </dgm:presLayoutVars>
      </dgm:prSet>
      <dgm:spPr/>
      <dgm:t>
        <a:bodyPr/>
        <a:lstStyle/>
        <a:p>
          <a:endParaRPr kumimoji="1" lang="ja-JP" altLang="en-US"/>
        </a:p>
      </dgm:t>
    </dgm:pt>
    <dgm:pt modelId="{D3804560-83AD-449D-BDAD-F022EFD6F085}" type="pres">
      <dgm:prSet presAssocID="{DA0997AB-DD40-47C8-A00D-C196C9611A29}" presName="spNode" presStyleCnt="0"/>
      <dgm:spPr/>
    </dgm:pt>
    <dgm:pt modelId="{FB43383B-B522-4B0C-BB9E-6345F8E4E5CE}" type="pres">
      <dgm:prSet presAssocID="{1DF7CCA2-CE63-48F9-AC7E-64DA05774C2E}" presName="sibTrans" presStyleLbl="sibTrans1D1" presStyleIdx="5" presStyleCnt="7"/>
      <dgm:spPr/>
      <dgm:t>
        <a:bodyPr/>
        <a:lstStyle/>
        <a:p>
          <a:endParaRPr kumimoji="1" lang="ja-JP" altLang="en-US"/>
        </a:p>
      </dgm:t>
    </dgm:pt>
    <dgm:pt modelId="{6F8BDB8D-3786-4E16-A0D7-3C96EBFA6E71}" type="pres">
      <dgm:prSet presAssocID="{542CDF58-5A4D-4D46-94BF-8842CB698247}" presName="node" presStyleLbl="node1" presStyleIdx="6" presStyleCnt="7" custScaleX="132262" custScaleY="138458" custRadScaleRad="112009" custRadScaleInc="-27892">
        <dgm:presLayoutVars>
          <dgm:bulletEnabled val="1"/>
        </dgm:presLayoutVars>
      </dgm:prSet>
      <dgm:spPr/>
      <dgm:t>
        <a:bodyPr/>
        <a:lstStyle/>
        <a:p>
          <a:endParaRPr kumimoji="1" lang="ja-JP" altLang="en-US"/>
        </a:p>
      </dgm:t>
    </dgm:pt>
    <dgm:pt modelId="{D583650F-F693-4819-AE06-97589BF88CC3}" type="pres">
      <dgm:prSet presAssocID="{542CDF58-5A4D-4D46-94BF-8842CB698247}" presName="spNode" presStyleCnt="0"/>
      <dgm:spPr/>
    </dgm:pt>
    <dgm:pt modelId="{C3A86A3A-4597-4CBF-BA30-329D8E340BFA}" type="pres">
      <dgm:prSet presAssocID="{1F819F67-7782-4C22-8F29-D3DDA4AF5755}" presName="sibTrans" presStyleLbl="sibTrans1D1" presStyleIdx="6" presStyleCnt="7"/>
      <dgm:spPr/>
      <dgm:t>
        <a:bodyPr/>
        <a:lstStyle/>
        <a:p>
          <a:endParaRPr kumimoji="1" lang="ja-JP" altLang="en-US"/>
        </a:p>
      </dgm:t>
    </dgm:pt>
  </dgm:ptLst>
  <dgm:cxnLst>
    <dgm:cxn modelId="{3223E64B-52E7-4708-8751-DFBA7AD61866}" type="presOf" srcId="{DA0997AB-DD40-47C8-A00D-C196C9611A29}" destId="{A8A9807E-21B9-498C-885A-A61868DAB3DC}" srcOrd="0" destOrd="0" presId="urn:microsoft.com/office/officeart/2005/8/layout/cycle6"/>
    <dgm:cxn modelId="{F64FADC1-F5CF-4D43-A016-BD1A1A40232A}" type="presOf" srcId="{E96C7E8E-E6AB-4A2B-9663-112369B297C0}" destId="{F2408EB3-7411-4EAA-AA04-CA86252F67C4}" srcOrd="0" destOrd="0" presId="urn:microsoft.com/office/officeart/2005/8/layout/cycle6"/>
    <dgm:cxn modelId="{5006E2A7-ACDA-436B-8108-D8E53DAB32A5}" srcId="{E7C9D584-C92C-4508-9066-B3F0EEF3BF80}" destId="{E96C7E8E-E6AB-4A2B-9663-112369B297C0}" srcOrd="3" destOrd="0" parTransId="{ADC6D93D-E62C-4D82-A473-26E8773C713E}" sibTransId="{A60C8B6D-D633-44E4-AA22-BAE1F5D3AAD7}"/>
    <dgm:cxn modelId="{E15DA8DA-4BCC-4D78-A6AD-5D7460078113}" type="presOf" srcId="{E7C9D584-C92C-4508-9066-B3F0EEF3BF80}" destId="{8C880B7A-3EF9-4176-800B-542DA1F24A7A}" srcOrd="0" destOrd="0" presId="urn:microsoft.com/office/officeart/2005/8/layout/cycle6"/>
    <dgm:cxn modelId="{329D2F2D-421C-4388-B1BD-44F74D275927}" type="presOf" srcId="{B7DDA90A-A1FB-465C-976C-532A11EB6BAA}" destId="{76F99076-7C56-483A-8306-8C46F5A1DD33}" srcOrd="0" destOrd="0" presId="urn:microsoft.com/office/officeart/2005/8/layout/cycle6"/>
    <dgm:cxn modelId="{D55A65B2-FEED-4781-BF0F-C56C2EB53260}" srcId="{E7C9D584-C92C-4508-9066-B3F0EEF3BF80}" destId="{B7DDA90A-A1FB-465C-976C-532A11EB6BAA}" srcOrd="2" destOrd="0" parTransId="{CD928D92-4993-44CD-AF5A-40693F6D31FC}" sibTransId="{5753B456-49C8-4855-9CBF-33C8198ED5D5}"/>
    <dgm:cxn modelId="{721EF2A8-BC51-4D89-8A3C-4073562C1EF5}" type="presOf" srcId="{A60C8B6D-D633-44E4-AA22-BAE1F5D3AAD7}" destId="{DD383FDB-A261-4E76-BDD2-F42A4EBFCA59}" srcOrd="0" destOrd="0" presId="urn:microsoft.com/office/officeart/2005/8/layout/cycle6"/>
    <dgm:cxn modelId="{3223F722-2954-4BE1-919A-C6502364A508}" type="presOf" srcId="{6103A05E-D2F2-48F4-9D14-9B64AD7555A0}" destId="{7BB26366-A7C4-4F6E-B139-C1957300CEC2}" srcOrd="0" destOrd="0" presId="urn:microsoft.com/office/officeart/2005/8/layout/cycle6"/>
    <dgm:cxn modelId="{5CBCB5E6-1DDF-4333-A43A-179DC7ADA382}" type="presOf" srcId="{542CDF58-5A4D-4D46-94BF-8842CB698247}" destId="{6F8BDB8D-3786-4E16-A0D7-3C96EBFA6E71}" srcOrd="0" destOrd="0" presId="urn:microsoft.com/office/officeart/2005/8/layout/cycle6"/>
    <dgm:cxn modelId="{6EEA8533-6D5A-4EA3-97D9-F71060C47774}" type="presOf" srcId="{1F819F67-7782-4C22-8F29-D3DDA4AF5755}" destId="{C3A86A3A-4597-4CBF-BA30-329D8E340BFA}" srcOrd="0" destOrd="0" presId="urn:microsoft.com/office/officeart/2005/8/layout/cycle6"/>
    <dgm:cxn modelId="{990A73E2-6A44-4AE2-A096-422E7E10084A}" srcId="{E7C9D584-C92C-4508-9066-B3F0EEF3BF80}" destId="{FB4EC7A9-216D-4A3B-8B0B-60BE3CC57AFC}" srcOrd="0" destOrd="0" parTransId="{48FD0232-6BBD-4A49-9D2B-0F4A1723BA7A}" sibTransId="{6FFAFF7F-49D4-4DD0-A97E-D56246395042}"/>
    <dgm:cxn modelId="{4B0F33E5-2820-4080-BD47-FBF0051E5965}" type="presOf" srcId="{28B74C95-FE0C-41C9-9E15-8202249BC395}" destId="{FE07EAB1-C9A0-4EF9-B5A7-F4BA3A614A78}" srcOrd="0" destOrd="0" presId="urn:microsoft.com/office/officeart/2005/8/layout/cycle6"/>
    <dgm:cxn modelId="{4DE5846F-1853-4D83-9F2A-C489E1FD5CC2}" srcId="{E7C9D584-C92C-4508-9066-B3F0EEF3BF80}" destId="{DA0997AB-DD40-47C8-A00D-C196C9611A29}" srcOrd="5" destOrd="0" parTransId="{6357F04D-E943-43F9-90AB-1ED961202C2A}" sibTransId="{1DF7CCA2-CE63-48F9-AC7E-64DA05774C2E}"/>
    <dgm:cxn modelId="{ADCA9321-C428-4372-AC8A-306E0C3799D2}" type="presOf" srcId="{5753B456-49C8-4855-9CBF-33C8198ED5D5}" destId="{54997D26-BF58-48DB-9AD3-BE2A33D2484A}" srcOrd="0" destOrd="0" presId="urn:microsoft.com/office/officeart/2005/8/layout/cycle6"/>
    <dgm:cxn modelId="{5551E4EA-58E8-4C88-BC3B-63A2ECCFF302}" type="presOf" srcId="{1E630515-2018-4497-8636-92459D7FAB33}" destId="{7BB643BF-5121-47E6-98F9-0F5187A23C62}" srcOrd="0" destOrd="0" presId="urn:microsoft.com/office/officeart/2005/8/layout/cycle6"/>
    <dgm:cxn modelId="{752E6CDC-6CAC-4629-8E50-52E2A9526F6F}" srcId="{E7C9D584-C92C-4508-9066-B3F0EEF3BF80}" destId="{542CDF58-5A4D-4D46-94BF-8842CB698247}" srcOrd="6" destOrd="0" parTransId="{E398D00E-B26D-463D-8E40-1A489D4C9460}" sibTransId="{1F819F67-7782-4C22-8F29-D3DDA4AF5755}"/>
    <dgm:cxn modelId="{A2F20C55-B552-4E4C-A9D8-0019F1CCD9B9}" type="presOf" srcId="{6FFAFF7F-49D4-4DD0-A97E-D56246395042}" destId="{76C6D186-88C5-46CA-BC2E-FE4AEABA5235}" srcOrd="0" destOrd="0" presId="urn:microsoft.com/office/officeart/2005/8/layout/cycle6"/>
    <dgm:cxn modelId="{EB05B3BC-0352-4C87-A7E9-B0679F1041ED}" type="presOf" srcId="{FB4EC7A9-216D-4A3B-8B0B-60BE3CC57AFC}" destId="{A499A8F8-CD16-4A9B-99C2-9F37E40A4D2C}" srcOrd="0" destOrd="0" presId="urn:microsoft.com/office/officeart/2005/8/layout/cycle6"/>
    <dgm:cxn modelId="{A639772C-C0C8-49EF-831F-414289439F3A}" srcId="{E7C9D584-C92C-4508-9066-B3F0EEF3BF80}" destId="{B1E8CBD0-E1B5-4A1F-A2F4-D1980A229826}" srcOrd="4" destOrd="0" parTransId="{5D3767B2-CE8D-4E66-AEF5-94D42D266591}" sibTransId="{6103A05E-D2F2-48F4-9D14-9B64AD7555A0}"/>
    <dgm:cxn modelId="{93047464-54E4-46F7-B547-2F08EEF90743}" type="presOf" srcId="{B1E8CBD0-E1B5-4A1F-A2F4-D1980A229826}" destId="{EDA0D429-0776-4844-A52D-CE84FBFD9D90}" srcOrd="0" destOrd="0" presId="urn:microsoft.com/office/officeart/2005/8/layout/cycle6"/>
    <dgm:cxn modelId="{72F7295B-FD79-4FBF-AA6F-F75B60DC175A}" srcId="{E7C9D584-C92C-4508-9066-B3F0EEF3BF80}" destId="{28B74C95-FE0C-41C9-9E15-8202249BC395}" srcOrd="1" destOrd="0" parTransId="{D148854A-86FF-4391-9EF7-22560CE6DBE0}" sibTransId="{1E630515-2018-4497-8636-92459D7FAB33}"/>
    <dgm:cxn modelId="{899097DB-A994-40FF-9A3A-41A12FE4555F}" type="presOf" srcId="{1DF7CCA2-CE63-48F9-AC7E-64DA05774C2E}" destId="{FB43383B-B522-4B0C-BB9E-6345F8E4E5CE}" srcOrd="0" destOrd="0" presId="urn:microsoft.com/office/officeart/2005/8/layout/cycle6"/>
    <dgm:cxn modelId="{0B294A81-F1FE-4FAD-84A9-F68DD8B7BB9B}" type="presParOf" srcId="{8C880B7A-3EF9-4176-800B-542DA1F24A7A}" destId="{A499A8F8-CD16-4A9B-99C2-9F37E40A4D2C}" srcOrd="0" destOrd="0" presId="urn:microsoft.com/office/officeart/2005/8/layout/cycle6"/>
    <dgm:cxn modelId="{D53907ED-68E4-4D6A-ACD1-CC21375A3CE2}" type="presParOf" srcId="{8C880B7A-3EF9-4176-800B-542DA1F24A7A}" destId="{FFC66EC1-C5B3-43D9-B26A-804A21F7BAB8}" srcOrd="1" destOrd="0" presId="urn:microsoft.com/office/officeart/2005/8/layout/cycle6"/>
    <dgm:cxn modelId="{32BA8B19-6810-4669-9FE9-CBA61AD6C0E6}" type="presParOf" srcId="{8C880B7A-3EF9-4176-800B-542DA1F24A7A}" destId="{76C6D186-88C5-46CA-BC2E-FE4AEABA5235}" srcOrd="2" destOrd="0" presId="urn:microsoft.com/office/officeart/2005/8/layout/cycle6"/>
    <dgm:cxn modelId="{4B7291D2-139C-41C9-AB49-60BCB5103FBB}" type="presParOf" srcId="{8C880B7A-3EF9-4176-800B-542DA1F24A7A}" destId="{FE07EAB1-C9A0-4EF9-B5A7-F4BA3A614A78}" srcOrd="3" destOrd="0" presId="urn:microsoft.com/office/officeart/2005/8/layout/cycle6"/>
    <dgm:cxn modelId="{5898EE8F-3862-4B78-A5D4-76AAC1F7568E}" type="presParOf" srcId="{8C880B7A-3EF9-4176-800B-542DA1F24A7A}" destId="{8E840374-86B1-42D9-8781-DC03854782F9}" srcOrd="4" destOrd="0" presId="urn:microsoft.com/office/officeart/2005/8/layout/cycle6"/>
    <dgm:cxn modelId="{3CD4EC34-7EF9-4930-9567-5CC173372E05}" type="presParOf" srcId="{8C880B7A-3EF9-4176-800B-542DA1F24A7A}" destId="{7BB643BF-5121-47E6-98F9-0F5187A23C62}" srcOrd="5" destOrd="0" presId="urn:microsoft.com/office/officeart/2005/8/layout/cycle6"/>
    <dgm:cxn modelId="{EEFEE209-7423-4A65-9628-1CAC5465C614}" type="presParOf" srcId="{8C880B7A-3EF9-4176-800B-542DA1F24A7A}" destId="{76F99076-7C56-483A-8306-8C46F5A1DD33}" srcOrd="6" destOrd="0" presId="urn:microsoft.com/office/officeart/2005/8/layout/cycle6"/>
    <dgm:cxn modelId="{1332CEBB-5DC9-48B1-8DD2-465A208CF5B9}" type="presParOf" srcId="{8C880B7A-3EF9-4176-800B-542DA1F24A7A}" destId="{E9F45B8C-64F4-4266-B19E-235598689FC6}" srcOrd="7" destOrd="0" presId="urn:microsoft.com/office/officeart/2005/8/layout/cycle6"/>
    <dgm:cxn modelId="{EDB2E0F0-7CCC-43E7-AC7C-D2141FA74666}" type="presParOf" srcId="{8C880B7A-3EF9-4176-800B-542DA1F24A7A}" destId="{54997D26-BF58-48DB-9AD3-BE2A33D2484A}" srcOrd="8" destOrd="0" presId="urn:microsoft.com/office/officeart/2005/8/layout/cycle6"/>
    <dgm:cxn modelId="{5F985E1C-564C-44AC-975E-15568D918536}" type="presParOf" srcId="{8C880B7A-3EF9-4176-800B-542DA1F24A7A}" destId="{F2408EB3-7411-4EAA-AA04-CA86252F67C4}" srcOrd="9" destOrd="0" presId="urn:microsoft.com/office/officeart/2005/8/layout/cycle6"/>
    <dgm:cxn modelId="{E1AE7A9F-05A5-4D04-894C-964FC9BF42D4}" type="presParOf" srcId="{8C880B7A-3EF9-4176-800B-542DA1F24A7A}" destId="{5739CDAF-0331-400D-8E45-BB8F52FB7895}" srcOrd="10" destOrd="0" presId="urn:microsoft.com/office/officeart/2005/8/layout/cycle6"/>
    <dgm:cxn modelId="{2C4A08CA-439C-4C3B-A25C-0DE94C6804AE}" type="presParOf" srcId="{8C880B7A-3EF9-4176-800B-542DA1F24A7A}" destId="{DD383FDB-A261-4E76-BDD2-F42A4EBFCA59}" srcOrd="11" destOrd="0" presId="urn:microsoft.com/office/officeart/2005/8/layout/cycle6"/>
    <dgm:cxn modelId="{E67CD861-2845-4FC7-9F28-AE5D2BE16B89}" type="presParOf" srcId="{8C880B7A-3EF9-4176-800B-542DA1F24A7A}" destId="{EDA0D429-0776-4844-A52D-CE84FBFD9D90}" srcOrd="12" destOrd="0" presId="urn:microsoft.com/office/officeart/2005/8/layout/cycle6"/>
    <dgm:cxn modelId="{2066CE21-AA6B-4D6E-8DDF-C1CCEC7464B8}" type="presParOf" srcId="{8C880B7A-3EF9-4176-800B-542DA1F24A7A}" destId="{3727F3BF-3170-4554-9A9F-43F5E7E3BFA4}" srcOrd="13" destOrd="0" presId="urn:microsoft.com/office/officeart/2005/8/layout/cycle6"/>
    <dgm:cxn modelId="{33186B3E-5681-4894-B901-B857C3EB2757}" type="presParOf" srcId="{8C880B7A-3EF9-4176-800B-542DA1F24A7A}" destId="{7BB26366-A7C4-4F6E-B139-C1957300CEC2}" srcOrd="14" destOrd="0" presId="urn:microsoft.com/office/officeart/2005/8/layout/cycle6"/>
    <dgm:cxn modelId="{C01ED3EA-C0F8-4921-A835-AB78AD513378}" type="presParOf" srcId="{8C880B7A-3EF9-4176-800B-542DA1F24A7A}" destId="{A8A9807E-21B9-498C-885A-A61868DAB3DC}" srcOrd="15" destOrd="0" presId="urn:microsoft.com/office/officeart/2005/8/layout/cycle6"/>
    <dgm:cxn modelId="{2EE1847D-FA95-4122-80B7-B4EB2E75D599}" type="presParOf" srcId="{8C880B7A-3EF9-4176-800B-542DA1F24A7A}" destId="{D3804560-83AD-449D-BDAD-F022EFD6F085}" srcOrd="16" destOrd="0" presId="urn:microsoft.com/office/officeart/2005/8/layout/cycle6"/>
    <dgm:cxn modelId="{99127F91-E599-421F-A34D-A5794EA33B72}" type="presParOf" srcId="{8C880B7A-3EF9-4176-800B-542DA1F24A7A}" destId="{FB43383B-B522-4B0C-BB9E-6345F8E4E5CE}" srcOrd="17" destOrd="0" presId="urn:microsoft.com/office/officeart/2005/8/layout/cycle6"/>
    <dgm:cxn modelId="{44C318EC-88E2-4904-8FBB-E85D4E221B03}" type="presParOf" srcId="{8C880B7A-3EF9-4176-800B-542DA1F24A7A}" destId="{6F8BDB8D-3786-4E16-A0D7-3C96EBFA6E71}" srcOrd="18" destOrd="0" presId="urn:microsoft.com/office/officeart/2005/8/layout/cycle6"/>
    <dgm:cxn modelId="{6B927BD2-76B1-4ED0-AF92-2379A05759E0}" type="presParOf" srcId="{8C880B7A-3EF9-4176-800B-542DA1F24A7A}" destId="{D583650F-F693-4819-AE06-97589BF88CC3}" srcOrd="19" destOrd="0" presId="urn:microsoft.com/office/officeart/2005/8/layout/cycle6"/>
    <dgm:cxn modelId="{98FC21A8-7D53-41DC-8B42-5524EA5797E5}" type="presParOf" srcId="{8C880B7A-3EF9-4176-800B-542DA1F24A7A}" destId="{C3A86A3A-4597-4CBF-BA30-329D8E340BFA}" srcOrd="2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E8E3CA-2412-4165-AA9C-AFAD55BDF76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263EF3E-7B83-4148-B2B0-CEDBAB050653}">
      <dgm:prSet phldrT="[テキスト]">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dirty="0" smtClean="0"/>
            <a:t>目標達成の可視性</a:t>
          </a:r>
          <a:endParaRPr kumimoji="1" lang="ja-JP" altLang="en-US" dirty="0"/>
        </a:p>
      </dgm:t>
    </dgm:pt>
    <dgm:pt modelId="{AD063FD6-8392-452C-81F3-04A0EA2832C5}" type="parTrans" cxnId="{644916F7-7F30-4EF4-AF44-CA1855C8360D}">
      <dgm:prSet/>
      <dgm:spPr/>
      <dgm:t>
        <a:bodyPr/>
        <a:lstStyle/>
        <a:p>
          <a:endParaRPr kumimoji="1" lang="ja-JP" altLang="en-US"/>
        </a:p>
      </dgm:t>
    </dgm:pt>
    <dgm:pt modelId="{DD58DF8F-C018-450E-9738-AE7238A5E848}" type="sibTrans" cxnId="{644916F7-7F30-4EF4-AF44-CA1855C8360D}">
      <dgm:prSet/>
      <dgm:spPr/>
      <dgm:t>
        <a:bodyPr/>
        <a:lstStyle/>
        <a:p>
          <a:endParaRPr kumimoji="1" lang="ja-JP" altLang="en-US"/>
        </a:p>
      </dgm:t>
    </dgm:pt>
    <dgm:pt modelId="{692CFB28-9C58-4075-968F-C2668C9AD992}">
      <dgm:prSet phldrT="[テキスト]"/>
      <dgm:spPr/>
      <dgm:t>
        <a:bodyPr/>
        <a:lstStyle/>
        <a:p>
          <a:r>
            <a:rPr kumimoji="1" lang="ja-JP" altLang="en-US" dirty="0" smtClean="0"/>
            <a:t>モチベーションが上がる</a:t>
          </a:r>
          <a:endParaRPr kumimoji="1" lang="ja-JP" altLang="en-US" dirty="0"/>
        </a:p>
      </dgm:t>
    </dgm:pt>
    <dgm:pt modelId="{8F82EACB-273B-456A-8A84-F7A405E6454E}" type="parTrans" cxnId="{5D4F1BDA-E800-4B19-A9EE-C4B60DE290D9}">
      <dgm:prSet/>
      <dgm:spPr/>
      <dgm:t>
        <a:bodyPr/>
        <a:lstStyle/>
        <a:p>
          <a:endParaRPr kumimoji="1" lang="ja-JP" altLang="en-US"/>
        </a:p>
      </dgm:t>
    </dgm:pt>
    <dgm:pt modelId="{B36B1DD8-51D3-407A-85DE-81727430CCBE}" type="sibTrans" cxnId="{5D4F1BDA-E800-4B19-A9EE-C4B60DE290D9}">
      <dgm:prSet/>
      <dgm:spPr/>
      <dgm:t>
        <a:bodyPr/>
        <a:lstStyle/>
        <a:p>
          <a:endParaRPr kumimoji="1" lang="ja-JP" altLang="en-US"/>
        </a:p>
      </dgm:t>
    </dgm:pt>
    <dgm:pt modelId="{61915C95-E807-4031-A3F6-92DA356016B7}">
      <dgm:prSet phldrT="[テキスト]"/>
      <dgm:spPr/>
      <dgm:t>
        <a:bodyPr/>
        <a:lstStyle/>
        <a:p>
          <a:r>
            <a:rPr kumimoji="1" lang="ja-JP" altLang="en-US" dirty="0" smtClean="0"/>
            <a:t>ポジティブな認知が高まる</a:t>
          </a:r>
          <a:endParaRPr kumimoji="1" lang="ja-JP" altLang="en-US" dirty="0"/>
        </a:p>
      </dgm:t>
    </dgm:pt>
    <dgm:pt modelId="{76E2D6E7-BFF4-4CC2-92DA-3A8C752AD96B}" type="parTrans" cxnId="{B77CD56E-01A4-4FD5-9CB7-9B40B216B15F}">
      <dgm:prSet/>
      <dgm:spPr/>
      <dgm:t>
        <a:bodyPr/>
        <a:lstStyle/>
        <a:p>
          <a:endParaRPr kumimoji="1" lang="ja-JP" altLang="en-US"/>
        </a:p>
      </dgm:t>
    </dgm:pt>
    <dgm:pt modelId="{39AD26FD-8D5F-4E93-8773-E73AB7CAC224}" type="sibTrans" cxnId="{B77CD56E-01A4-4FD5-9CB7-9B40B216B15F}">
      <dgm:prSet/>
      <dgm:spPr/>
      <dgm:t>
        <a:bodyPr/>
        <a:lstStyle/>
        <a:p>
          <a:endParaRPr kumimoji="1" lang="ja-JP" altLang="en-US"/>
        </a:p>
      </dgm:t>
    </dgm:pt>
    <dgm:pt modelId="{924CBCD8-FEDF-4B83-AD5D-8B4FEA13E59A}" type="pres">
      <dgm:prSet presAssocID="{ECE8E3CA-2412-4165-AA9C-AFAD55BDF761}" presName="linear" presStyleCnt="0">
        <dgm:presLayoutVars>
          <dgm:animLvl val="lvl"/>
          <dgm:resizeHandles val="exact"/>
        </dgm:presLayoutVars>
      </dgm:prSet>
      <dgm:spPr/>
      <dgm:t>
        <a:bodyPr/>
        <a:lstStyle/>
        <a:p>
          <a:endParaRPr kumimoji="1" lang="ja-JP" altLang="en-US"/>
        </a:p>
      </dgm:t>
    </dgm:pt>
    <dgm:pt modelId="{3A269A93-AAD7-441F-8947-46FE99E392DC}" type="pres">
      <dgm:prSet presAssocID="{3263EF3E-7B83-4148-B2B0-CEDBAB050653}" presName="parentText" presStyleLbl="node1" presStyleIdx="0" presStyleCnt="1">
        <dgm:presLayoutVars>
          <dgm:chMax val="0"/>
          <dgm:bulletEnabled val="1"/>
        </dgm:presLayoutVars>
      </dgm:prSet>
      <dgm:spPr/>
      <dgm:t>
        <a:bodyPr/>
        <a:lstStyle/>
        <a:p>
          <a:endParaRPr kumimoji="1" lang="ja-JP" altLang="en-US"/>
        </a:p>
      </dgm:t>
    </dgm:pt>
    <dgm:pt modelId="{A1BFA075-A815-47C3-83FD-C1799C3DE67C}" type="pres">
      <dgm:prSet presAssocID="{3263EF3E-7B83-4148-B2B0-CEDBAB050653}" presName="childText" presStyleLbl="revTx" presStyleIdx="0" presStyleCnt="1">
        <dgm:presLayoutVars>
          <dgm:bulletEnabled val="1"/>
        </dgm:presLayoutVars>
      </dgm:prSet>
      <dgm:spPr/>
      <dgm:t>
        <a:bodyPr/>
        <a:lstStyle/>
        <a:p>
          <a:endParaRPr kumimoji="1" lang="ja-JP" altLang="en-US"/>
        </a:p>
      </dgm:t>
    </dgm:pt>
  </dgm:ptLst>
  <dgm:cxnLst>
    <dgm:cxn modelId="{644916F7-7F30-4EF4-AF44-CA1855C8360D}" srcId="{ECE8E3CA-2412-4165-AA9C-AFAD55BDF761}" destId="{3263EF3E-7B83-4148-B2B0-CEDBAB050653}" srcOrd="0" destOrd="0" parTransId="{AD063FD6-8392-452C-81F3-04A0EA2832C5}" sibTransId="{DD58DF8F-C018-450E-9738-AE7238A5E848}"/>
    <dgm:cxn modelId="{B77CD56E-01A4-4FD5-9CB7-9B40B216B15F}" srcId="{3263EF3E-7B83-4148-B2B0-CEDBAB050653}" destId="{61915C95-E807-4031-A3F6-92DA356016B7}" srcOrd="1" destOrd="0" parTransId="{76E2D6E7-BFF4-4CC2-92DA-3A8C752AD96B}" sibTransId="{39AD26FD-8D5F-4E93-8773-E73AB7CAC224}"/>
    <dgm:cxn modelId="{3F42DA3C-5D5B-9349-AAEC-A1E1AEA5B579}" type="presOf" srcId="{ECE8E3CA-2412-4165-AA9C-AFAD55BDF761}" destId="{924CBCD8-FEDF-4B83-AD5D-8B4FEA13E59A}" srcOrd="0" destOrd="0" presId="urn:microsoft.com/office/officeart/2005/8/layout/vList2"/>
    <dgm:cxn modelId="{5D4F1BDA-E800-4B19-A9EE-C4B60DE290D9}" srcId="{3263EF3E-7B83-4148-B2B0-CEDBAB050653}" destId="{692CFB28-9C58-4075-968F-C2668C9AD992}" srcOrd="0" destOrd="0" parTransId="{8F82EACB-273B-456A-8A84-F7A405E6454E}" sibTransId="{B36B1DD8-51D3-407A-85DE-81727430CCBE}"/>
    <dgm:cxn modelId="{B50CFF65-B7D5-AC40-AB28-4AE685C846C3}" type="presOf" srcId="{692CFB28-9C58-4075-968F-C2668C9AD992}" destId="{A1BFA075-A815-47C3-83FD-C1799C3DE67C}" srcOrd="0" destOrd="0" presId="urn:microsoft.com/office/officeart/2005/8/layout/vList2"/>
    <dgm:cxn modelId="{692A08A1-5275-FF47-A68F-1D938AC07406}" type="presOf" srcId="{3263EF3E-7B83-4148-B2B0-CEDBAB050653}" destId="{3A269A93-AAD7-441F-8947-46FE99E392DC}" srcOrd="0" destOrd="0" presId="urn:microsoft.com/office/officeart/2005/8/layout/vList2"/>
    <dgm:cxn modelId="{BDC0F6B2-22ED-D942-B64A-28E9D89109FF}" type="presOf" srcId="{61915C95-E807-4031-A3F6-92DA356016B7}" destId="{A1BFA075-A815-47C3-83FD-C1799C3DE67C}" srcOrd="0" destOrd="1" presId="urn:microsoft.com/office/officeart/2005/8/layout/vList2"/>
    <dgm:cxn modelId="{28413525-12AB-3C44-A42E-7E8FFC1333D0}" type="presParOf" srcId="{924CBCD8-FEDF-4B83-AD5D-8B4FEA13E59A}" destId="{3A269A93-AAD7-441F-8947-46FE99E392DC}" srcOrd="0" destOrd="0" presId="urn:microsoft.com/office/officeart/2005/8/layout/vList2"/>
    <dgm:cxn modelId="{DCD0E7D9-1F0A-0949-B49E-5793D076727E}" type="presParOf" srcId="{924CBCD8-FEDF-4B83-AD5D-8B4FEA13E59A}" destId="{A1BFA075-A815-47C3-83FD-C1799C3DE67C}"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0CCAE6E-3286-4CC9-9389-C5DA28F8229B}"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kumimoji="1" lang="ja-JP" altLang="en-US"/>
        </a:p>
      </dgm:t>
    </dgm:pt>
    <dgm:pt modelId="{CCDF7700-4C21-498B-9725-185A9E6CD303}">
      <dgm:prSet phldrT="[テキスト]" custT="1"/>
      <dgm:spPr/>
      <dgm:t>
        <a:bodyPr/>
        <a:lstStyle/>
        <a:p>
          <a:r>
            <a:rPr kumimoji="1" lang="ja-JP" altLang="en-US" sz="2000" dirty="0" smtClean="0"/>
            <a:t>ゲーミフィケーションを</a:t>
          </a:r>
          <a:r>
            <a:rPr kumimoji="1" lang="en-US" altLang="ja-JP" sz="2000" dirty="0" smtClean="0"/>
            <a:t/>
          </a:r>
          <a:br>
            <a:rPr kumimoji="1" lang="en-US" altLang="ja-JP" sz="2000" dirty="0" smtClean="0"/>
          </a:br>
          <a:r>
            <a:rPr kumimoji="1" lang="ja-JP" altLang="en-US" sz="2000" dirty="0" smtClean="0"/>
            <a:t>導入しないグループ</a:t>
          </a:r>
          <a:endParaRPr kumimoji="1" lang="ja-JP" altLang="en-US" sz="2000" dirty="0"/>
        </a:p>
      </dgm:t>
    </dgm:pt>
    <dgm:pt modelId="{BE0FBA32-4219-49D2-9E94-32457D0EBD99}" type="parTrans" cxnId="{35CBFF3F-84D7-47BE-B797-A67AEE8F64F6}">
      <dgm:prSet/>
      <dgm:spPr/>
      <dgm:t>
        <a:bodyPr/>
        <a:lstStyle/>
        <a:p>
          <a:endParaRPr kumimoji="1" lang="ja-JP" altLang="en-US"/>
        </a:p>
      </dgm:t>
    </dgm:pt>
    <dgm:pt modelId="{BDDC1084-E86B-4F1D-AA77-9C67C3496E84}" type="sibTrans" cxnId="{35CBFF3F-84D7-47BE-B797-A67AEE8F64F6}">
      <dgm:prSet/>
      <dgm:spPr/>
      <dgm:t>
        <a:bodyPr/>
        <a:lstStyle/>
        <a:p>
          <a:endParaRPr kumimoji="1" lang="ja-JP" altLang="en-US"/>
        </a:p>
      </dgm:t>
    </dgm:pt>
    <dgm:pt modelId="{CA8CF030-E0F5-469A-BDC3-5EDBE1E5CF84}">
      <dgm:prSet phldrT="[テキスト]" custT="1">
        <dgm:style>
          <a:lnRef idx="2">
            <a:schemeClr val="accent5"/>
          </a:lnRef>
          <a:fillRef idx="1">
            <a:schemeClr val="lt1"/>
          </a:fillRef>
          <a:effectRef idx="0">
            <a:schemeClr val="accent5"/>
          </a:effectRef>
          <a:fontRef idx="minor">
            <a:schemeClr val="dk1"/>
          </a:fontRef>
        </dgm:style>
      </dgm:prSet>
      <dgm:spPr/>
      <dgm:t>
        <a:bodyPr/>
        <a:lstStyle/>
        <a:p>
          <a:r>
            <a:rPr kumimoji="1" lang="ja-JP" altLang="en-US" sz="2000" dirty="0" smtClean="0"/>
            <a:t>カードの中から</a:t>
          </a:r>
          <a:r>
            <a:rPr kumimoji="1" lang="en-US" altLang="ja-JP" sz="2000" dirty="0" smtClean="0"/>
            <a:t/>
          </a:r>
          <a:br>
            <a:rPr kumimoji="1" lang="en-US" altLang="ja-JP" sz="2000" dirty="0" smtClean="0"/>
          </a:br>
          <a:r>
            <a:rPr kumimoji="1" lang="ja-JP" altLang="en-US" sz="2000" dirty="0" smtClean="0"/>
            <a:t>条件に合った好きなもの３つを選定</a:t>
          </a:r>
        </a:p>
      </dgm:t>
    </dgm:pt>
    <dgm:pt modelId="{C8EE0386-5202-40B4-BB07-95DAD7FCE031}" type="parTrans" cxnId="{324BB022-EC64-4379-B63D-D3F7D7F2CB7F}">
      <dgm:prSet/>
      <dgm:spPr/>
      <dgm:t>
        <a:bodyPr/>
        <a:lstStyle/>
        <a:p>
          <a:endParaRPr kumimoji="1" lang="ja-JP" altLang="en-US"/>
        </a:p>
      </dgm:t>
    </dgm:pt>
    <dgm:pt modelId="{248644F7-A159-43D0-9032-85821BA060EF}" type="sibTrans" cxnId="{324BB022-EC64-4379-B63D-D3F7D7F2CB7F}">
      <dgm:prSet/>
      <dgm:spPr/>
      <dgm:t>
        <a:bodyPr/>
        <a:lstStyle/>
        <a:p>
          <a:endParaRPr kumimoji="1" lang="ja-JP" altLang="en-US"/>
        </a:p>
      </dgm:t>
    </dgm:pt>
    <dgm:pt modelId="{76512840-AC5B-477C-9E15-80A3152FB903}">
      <dgm:prSet phldrT="[テキスト]" custT="1"/>
      <dgm:spPr>
        <a:solidFill>
          <a:schemeClr val="accent6">
            <a:lumMod val="20000"/>
            <a:lumOff val="80000"/>
          </a:schemeClr>
        </a:solidFill>
      </dgm:spPr>
      <dgm:t>
        <a:bodyPr/>
        <a:lstStyle/>
        <a:p>
          <a:r>
            <a:rPr kumimoji="1" lang="ja-JP" altLang="en-US" sz="2000" dirty="0" smtClean="0"/>
            <a:t>ゲーミフィケーションを</a:t>
          </a:r>
          <a:r>
            <a:rPr kumimoji="1" lang="en-US" altLang="ja-JP" sz="2000" dirty="0" smtClean="0"/>
            <a:t/>
          </a:r>
          <a:br>
            <a:rPr kumimoji="1" lang="en-US" altLang="ja-JP" sz="2000" dirty="0" smtClean="0"/>
          </a:br>
          <a:r>
            <a:rPr kumimoji="1" lang="ja-JP" altLang="en-US" sz="2000" dirty="0" smtClean="0"/>
            <a:t>導入するグループ</a:t>
          </a:r>
          <a:endParaRPr kumimoji="1" lang="ja-JP" altLang="en-US" sz="2000" dirty="0"/>
        </a:p>
      </dgm:t>
    </dgm:pt>
    <dgm:pt modelId="{94355B1B-D3A0-41F5-9F88-3516C1599AD3}" type="parTrans" cxnId="{3A877CAA-DB5D-4940-8E25-5C9591E5E34E}">
      <dgm:prSet/>
      <dgm:spPr/>
      <dgm:t>
        <a:bodyPr/>
        <a:lstStyle/>
        <a:p>
          <a:endParaRPr kumimoji="1" lang="ja-JP" altLang="en-US"/>
        </a:p>
      </dgm:t>
    </dgm:pt>
    <dgm:pt modelId="{7C15E933-F8FE-4361-BF12-4E7ADE613013}" type="sibTrans" cxnId="{3A877CAA-DB5D-4940-8E25-5C9591E5E34E}">
      <dgm:prSet/>
      <dgm:spPr/>
      <dgm:t>
        <a:bodyPr/>
        <a:lstStyle/>
        <a:p>
          <a:endParaRPr kumimoji="1" lang="ja-JP" altLang="en-US"/>
        </a:p>
      </dgm:t>
    </dgm:pt>
    <dgm:pt modelId="{99FE7195-E1DD-4D7F-8C6E-6BA0DB689A5A}">
      <dgm:prSet phldrT="[テキスト]" custT="1">
        <dgm:style>
          <a:lnRef idx="2">
            <a:schemeClr val="accent6"/>
          </a:lnRef>
          <a:fillRef idx="1">
            <a:schemeClr val="lt1"/>
          </a:fillRef>
          <a:effectRef idx="0">
            <a:schemeClr val="accent6"/>
          </a:effectRef>
          <a:fontRef idx="minor">
            <a:schemeClr val="dk1"/>
          </a:fontRef>
        </dgm:style>
      </dgm:prSet>
      <dgm:spPr>
        <a:solidFill>
          <a:schemeClr val="bg1"/>
        </a:solidFill>
      </dgm:spPr>
      <dgm:t>
        <a:bodyPr/>
        <a:lstStyle/>
        <a:p>
          <a:r>
            <a:rPr kumimoji="1" lang="ja-JP" altLang="en-US" sz="2000" dirty="0" smtClean="0"/>
            <a:t>カードの中から</a:t>
          </a:r>
          <a:r>
            <a:rPr kumimoji="1" lang="en-US" altLang="ja-JP" sz="2000" dirty="0" smtClean="0"/>
            <a:t/>
          </a:r>
          <a:br>
            <a:rPr kumimoji="1" lang="en-US" altLang="ja-JP" sz="2000" dirty="0" smtClean="0"/>
          </a:br>
          <a:r>
            <a:rPr kumimoji="1" lang="ja-JP" altLang="en-US" sz="2000" dirty="0" smtClean="0"/>
            <a:t>女子大生が選ぶ和菓子</a:t>
          </a:r>
          <a:r>
            <a:rPr kumimoji="1" lang="en-US" altLang="ja-JP" sz="2000" dirty="0" smtClean="0"/>
            <a:t>TOP3</a:t>
          </a:r>
          <a:br>
            <a:rPr kumimoji="1" lang="en-US" altLang="ja-JP" sz="2000" dirty="0" smtClean="0"/>
          </a:br>
          <a:r>
            <a:rPr kumimoji="1" lang="ja-JP" altLang="en-US" sz="2000" dirty="0" smtClean="0"/>
            <a:t>を選定</a:t>
          </a:r>
          <a:endParaRPr kumimoji="1" lang="en-US" altLang="ja-JP" sz="2000" dirty="0" smtClean="0"/>
        </a:p>
      </dgm:t>
    </dgm:pt>
    <dgm:pt modelId="{21597A47-CB27-44F7-A65C-EDA80AA1FD12}" type="parTrans" cxnId="{4439D38D-AC43-4F24-91E4-9A06EC21BE8D}">
      <dgm:prSet/>
      <dgm:spPr/>
      <dgm:t>
        <a:bodyPr/>
        <a:lstStyle/>
        <a:p>
          <a:endParaRPr kumimoji="1" lang="ja-JP" altLang="en-US"/>
        </a:p>
      </dgm:t>
    </dgm:pt>
    <dgm:pt modelId="{E0193558-F477-4138-BDC6-D6A91484BEBB}" type="sibTrans" cxnId="{4439D38D-AC43-4F24-91E4-9A06EC21BE8D}">
      <dgm:prSet/>
      <dgm:spPr/>
      <dgm:t>
        <a:bodyPr/>
        <a:lstStyle/>
        <a:p>
          <a:endParaRPr kumimoji="1" lang="ja-JP" altLang="en-US"/>
        </a:p>
      </dgm:t>
    </dgm:pt>
    <dgm:pt modelId="{325E0341-991E-417D-B0E9-639F7CE8FB42}" type="pres">
      <dgm:prSet presAssocID="{20CCAE6E-3286-4CC9-9389-C5DA28F8229B}" presName="theList" presStyleCnt="0">
        <dgm:presLayoutVars>
          <dgm:dir/>
          <dgm:animLvl val="lvl"/>
          <dgm:resizeHandles val="exact"/>
        </dgm:presLayoutVars>
      </dgm:prSet>
      <dgm:spPr/>
      <dgm:t>
        <a:bodyPr/>
        <a:lstStyle/>
        <a:p>
          <a:endParaRPr kumimoji="1" lang="ja-JP" altLang="en-US"/>
        </a:p>
      </dgm:t>
    </dgm:pt>
    <dgm:pt modelId="{66C7F435-221F-4A50-A91E-06E46A68136F}" type="pres">
      <dgm:prSet presAssocID="{CCDF7700-4C21-498B-9725-185A9E6CD303}" presName="compNode" presStyleCnt="0"/>
      <dgm:spPr/>
    </dgm:pt>
    <dgm:pt modelId="{02A717E5-27DD-4CDA-9784-AAFB89042412}" type="pres">
      <dgm:prSet presAssocID="{CCDF7700-4C21-498B-9725-185A9E6CD303}" presName="aNode" presStyleLbl="bgShp" presStyleIdx="0" presStyleCnt="2"/>
      <dgm:spPr/>
      <dgm:t>
        <a:bodyPr/>
        <a:lstStyle/>
        <a:p>
          <a:endParaRPr kumimoji="1" lang="ja-JP" altLang="en-US"/>
        </a:p>
      </dgm:t>
    </dgm:pt>
    <dgm:pt modelId="{F0C4C9AE-2B6C-41EC-B14C-2EEED6C10F52}" type="pres">
      <dgm:prSet presAssocID="{CCDF7700-4C21-498B-9725-185A9E6CD303}" presName="textNode" presStyleLbl="bgShp" presStyleIdx="0" presStyleCnt="2"/>
      <dgm:spPr/>
      <dgm:t>
        <a:bodyPr/>
        <a:lstStyle/>
        <a:p>
          <a:endParaRPr kumimoji="1" lang="ja-JP" altLang="en-US"/>
        </a:p>
      </dgm:t>
    </dgm:pt>
    <dgm:pt modelId="{8F1C2152-6502-40CC-8E19-5B07BF98C7AE}" type="pres">
      <dgm:prSet presAssocID="{CCDF7700-4C21-498B-9725-185A9E6CD303}" presName="compChildNode" presStyleCnt="0"/>
      <dgm:spPr/>
    </dgm:pt>
    <dgm:pt modelId="{646A8C5C-D98D-499B-804F-98A499C213B5}" type="pres">
      <dgm:prSet presAssocID="{CCDF7700-4C21-498B-9725-185A9E6CD303}" presName="theInnerList" presStyleCnt="0"/>
      <dgm:spPr/>
    </dgm:pt>
    <dgm:pt modelId="{908D9672-C800-4A54-9FE9-C8FC40D37502}" type="pres">
      <dgm:prSet presAssocID="{CA8CF030-E0F5-469A-BDC3-5EDBE1E5CF84}" presName="childNode" presStyleLbl="node1" presStyleIdx="0" presStyleCnt="2" custScaleX="109385" custScaleY="83898" custLinFactNeighborX="0" custLinFactNeighborY="740">
        <dgm:presLayoutVars>
          <dgm:bulletEnabled val="1"/>
        </dgm:presLayoutVars>
      </dgm:prSet>
      <dgm:spPr/>
      <dgm:t>
        <a:bodyPr/>
        <a:lstStyle/>
        <a:p>
          <a:endParaRPr kumimoji="1" lang="ja-JP" altLang="en-US"/>
        </a:p>
      </dgm:t>
    </dgm:pt>
    <dgm:pt modelId="{74A3C69F-3BCA-456C-9D01-3999BD2B3A25}" type="pres">
      <dgm:prSet presAssocID="{CCDF7700-4C21-498B-9725-185A9E6CD303}" presName="aSpace" presStyleCnt="0"/>
      <dgm:spPr/>
    </dgm:pt>
    <dgm:pt modelId="{D1431B1A-0A9A-42C4-B4E5-168AD09B0279}" type="pres">
      <dgm:prSet presAssocID="{76512840-AC5B-477C-9E15-80A3152FB903}" presName="compNode" presStyleCnt="0"/>
      <dgm:spPr/>
    </dgm:pt>
    <dgm:pt modelId="{7FE575AA-1400-428C-B7DE-DEA5F0B7495D}" type="pres">
      <dgm:prSet presAssocID="{76512840-AC5B-477C-9E15-80A3152FB903}" presName="aNode" presStyleLbl="bgShp" presStyleIdx="1" presStyleCnt="2"/>
      <dgm:spPr/>
      <dgm:t>
        <a:bodyPr/>
        <a:lstStyle/>
        <a:p>
          <a:endParaRPr kumimoji="1" lang="ja-JP" altLang="en-US"/>
        </a:p>
      </dgm:t>
    </dgm:pt>
    <dgm:pt modelId="{06BC3B99-DCCD-4274-BC07-65FCCDE0DBDE}" type="pres">
      <dgm:prSet presAssocID="{76512840-AC5B-477C-9E15-80A3152FB903}" presName="textNode" presStyleLbl="bgShp" presStyleIdx="1" presStyleCnt="2"/>
      <dgm:spPr/>
      <dgm:t>
        <a:bodyPr/>
        <a:lstStyle/>
        <a:p>
          <a:endParaRPr kumimoji="1" lang="ja-JP" altLang="en-US"/>
        </a:p>
      </dgm:t>
    </dgm:pt>
    <dgm:pt modelId="{697BEA2F-04A1-48ED-AE1B-A4CDE34C1963}" type="pres">
      <dgm:prSet presAssocID="{76512840-AC5B-477C-9E15-80A3152FB903}" presName="compChildNode" presStyleCnt="0"/>
      <dgm:spPr/>
    </dgm:pt>
    <dgm:pt modelId="{8902179A-9144-4D6A-AA61-A0502DA1C322}" type="pres">
      <dgm:prSet presAssocID="{76512840-AC5B-477C-9E15-80A3152FB903}" presName="theInnerList" presStyleCnt="0"/>
      <dgm:spPr/>
    </dgm:pt>
    <dgm:pt modelId="{B84DF50A-7702-4EB3-AA46-078C00F2EC40}" type="pres">
      <dgm:prSet presAssocID="{99FE7195-E1DD-4D7F-8C6E-6BA0DB689A5A}" presName="childNode" presStyleLbl="node1" presStyleIdx="1" presStyleCnt="2" custScaleX="106328" custScaleY="81756" custLinFactNeighborX="-951" custLinFactNeighborY="-331">
        <dgm:presLayoutVars>
          <dgm:bulletEnabled val="1"/>
        </dgm:presLayoutVars>
      </dgm:prSet>
      <dgm:spPr/>
      <dgm:t>
        <a:bodyPr/>
        <a:lstStyle/>
        <a:p>
          <a:endParaRPr kumimoji="1" lang="ja-JP" altLang="en-US"/>
        </a:p>
      </dgm:t>
    </dgm:pt>
  </dgm:ptLst>
  <dgm:cxnLst>
    <dgm:cxn modelId="{80253B0A-856F-4886-A242-0BE633467090}" type="presOf" srcId="{CCDF7700-4C21-498B-9725-185A9E6CD303}" destId="{02A717E5-27DD-4CDA-9784-AAFB89042412}" srcOrd="0" destOrd="0" presId="urn:microsoft.com/office/officeart/2005/8/layout/lProcess2"/>
    <dgm:cxn modelId="{4439D38D-AC43-4F24-91E4-9A06EC21BE8D}" srcId="{76512840-AC5B-477C-9E15-80A3152FB903}" destId="{99FE7195-E1DD-4D7F-8C6E-6BA0DB689A5A}" srcOrd="0" destOrd="0" parTransId="{21597A47-CB27-44F7-A65C-EDA80AA1FD12}" sibTransId="{E0193558-F477-4138-BDC6-D6A91484BEBB}"/>
    <dgm:cxn modelId="{324BB022-EC64-4379-B63D-D3F7D7F2CB7F}" srcId="{CCDF7700-4C21-498B-9725-185A9E6CD303}" destId="{CA8CF030-E0F5-469A-BDC3-5EDBE1E5CF84}" srcOrd="0" destOrd="0" parTransId="{C8EE0386-5202-40B4-BB07-95DAD7FCE031}" sibTransId="{248644F7-A159-43D0-9032-85821BA060EF}"/>
    <dgm:cxn modelId="{F8EC3D3F-EB8E-4A4A-8FD7-93F86F3CCED9}" type="presOf" srcId="{99FE7195-E1DD-4D7F-8C6E-6BA0DB689A5A}" destId="{B84DF50A-7702-4EB3-AA46-078C00F2EC40}" srcOrd="0" destOrd="0" presId="urn:microsoft.com/office/officeart/2005/8/layout/lProcess2"/>
    <dgm:cxn modelId="{B2BDC70A-11B5-4B77-B555-612AA8F152C0}" type="presOf" srcId="{76512840-AC5B-477C-9E15-80A3152FB903}" destId="{06BC3B99-DCCD-4274-BC07-65FCCDE0DBDE}" srcOrd="1" destOrd="0" presId="urn:microsoft.com/office/officeart/2005/8/layout/lProcess2"/>
    <dgm:cxn modelId="{EA05441F-3365-4A83-9E21-E23DA492857F}" type="presOf" srcId="{CA8CF030-E0F5-469A-BDC3-5EDBE1E5CF84}" destId="{908D9672-C800-4A54-9FE9-C8FC40D37502}" srcOrd="0" destOrd="0" presId="urn:microsoft.com/office/officeart/2005/8/layout/lProcess2"/>
    <dgm:cxn modelId="{B9E15757-293A-4D67-B2A4-B01B37D1E75D}" type="presOf" srcId="{20CCAE6E-3286-4CC9-9389-C5DA28F8229B}" destId="{325E0341-991E-417D-B0E9-639F7CE8FB42}" srcOrd="0" destOrd="0" presId="urn:microsoft.com/office/officeart/2005/8/layout/lProcess2"/>
    <dgm:cxn modelId="{187DBD8A-6E9D-45ED-965B-2C6B3A588F34}" type="presOf" srcId="{76512840-AC5B-477C-9E15-80A3152FB903}" destId="{7FE575AA-1400-428C-B7DE-DEA5F0B7495D}" srcOrd="0" destOrd="0" presId="urn:microsoft.com/office/officeart/2005/8/layout/lProcess2"/>
    <dgm:cxn modelId="{35CBFF3F-84D7-47BE-B797-A67AEE8F64F6}" srcId="{20CCAE6E-3286-4CC9-9389-C5DA28F8229B}" destId="{CCDF7700-4C21-498B-9725-185A9E6CD303}" srcOrd="0" destOrd="0" parTransId="{BE0FBA32-4219-49D2-9E94-32457D0EBD99}" sibTransId="{BDDC1084-E86B-4F1D-AA77-9C67C3496E84}"/>
    <dgm:cxn modelId="{0FAABFF1-2C9F-4552-8563-FD1D84C2A779}" type="presOf" srcId="{CCDF7700-4C21-498B-9725-185A9E6CD303}" destId="{F0C4C9AE-2B6C-41EC-B14C-2EEED6C10F52}" srcOrd="1" destOrd="0" presId="urn:microsoft.com/office/officeart/2005/8/layout/lProcess2"/>
    <dgm:cxn modelId="{3A877CAA-DB5D-4940-8E25-5C9591E5E34E}" srcId="{20CCAE6E-3286-4CC9-9389-C5DA28F8229B}" destId="{76512840-AC5B-477C-9E15-80A3152FB903}" srcOrd="1" destOrd="0" parTransId="{94355B1B-D3A0-41F5-9F88-3516C1599AD3}" sibTransId="{7C15E933-F8FE-4361-BF12-4E7ADE613013}"/>
    <dgm:cxn modelId="{7BD51F2F-B519-4438-9C65-6161A73CA83A}" type="presParOf" srcId="{325E0341-991E-417D-B0E9-639F7CE8FB42}" destId="{66C7F435-221F-4A50-A91E-06E46A68136F}" srcOrd="0" destOrd="0" presId="urn:microsoft.com/office/officeart/2005/8/layout/lProcess2"/>
    <dgm:cxn modelId="{4072AC27-8F59-45EC-BB1F-33377597E4F4}" type="presParOf" srcId="{66C7F435-221F-4A50-A91E-06E46A68136F}" destId="{02A717E5-27DD-4CDA-9784-AAFB89042412}" srcOrd="0" destOrd="0" presId="urn:microsoft.com/office/officeart/2005/8/layout/lProcess2"/>
    <dgm:cxn modelId="{73E86733-D8AF-4314-87FF-CE3CF4733E2C}" type="presParOf" srcId="{66C7F435-221F-4A50-A91E-06E46A68136F}" destId="{F0C4C9AE-2B6C-41EC-B14C-2EEED6C10F52}" srcOrd="1" destOrd="0" presId="urn:microsoft.com/office/officeart/2005/8/layout/lProcess2"/>
    <dgm:cxn modelId="{D286BC26-7900-447B-A70A-60BAD7ACCD46}" type="presParOf" srcId="{66C7F435-221F-4A50-A91E-06E46A68136F}" destId="{8F1C2152-6502-40CC-8E19-5B07BF98C7AE}" srcOrd="2" destOrd="0" presId="urn:microsoft.com/office/officeart/2005/8/layout/lProcess2"/>
    <dgm:cxn modelId="{94457EB4-F367-4483-A954-24EF028D3205}" type="presParOf" srcId="{8F1C2152-6502-40CC-8E19-5B07BF98C7AE}" destId="{646A8C5C-D98D-499B-804F-98A499C213B5}" srcOrd="0" destOrd="0" presId="urn:microsoft.com/office/officeart/2005/8/layout/lProcess2"/>
    <dgm:cxn modelId="{F31E595A-A6BA-4BC9-AC90-3CFBCCC874EE}" type="presParOf" srcId="{646A8C5C-D98D-499B-804F-98A499C213B5}" destId="{908D9672-C800-4A54-9FE9-C8FC40D37502}" srcOrd="0" destOrd="0" presId="urn:microsoft.com/office/officeart/2005/8/layout/lProcess2"/>
    <dgm:cxn modelId="{4839AF60-0AA3-40FD-BE4D-D60BFBF75DF2}" type="presParOf" srcId="{325E0341-991E-417D-B0E9-639F7CE8FB42}" destId="{74A3C69F-3BCA-456C-9D01-3999BD2B3A25}" srcOrd="1" destOrd="0" presId="urn:microsoft.com/office/officeart/2005/8/layout/lProcess2"/>
    <dgm:cxn modelId="{2DEBECB3-790C-4A56-949A-FA6061EAA2F7}" type="presParOf" srcId="{325E0341-991E-417D-B0E9-639F7CE8FB42}" destId="{D1431B1A-0A9A-42C4-B4E5-168AD09B0279}" srcOrd="2" destOrd="0" presId="urn:microsoft.com/office/officeart/2005/8/layout/lProcess2"/>
    <dgm:cxn modelId="{FD83EE2B-4DD4-4746-BACB-671C35EBAA5A}" type="presParOf" srcId="{D1431B1A-0A9A-42C4-B4E5-168AD09B0279}" destId="{7FE575AA-1400-428C-B7DE-DEA5F0B7495D}" srcOrd="0" destOrd="0" presId="urn:microsoft.com/office/officeart/2005/8/layout/lProcess2"/>
    <dgm:cxn modelId="{5A48BC0B-0906-4476-A468-F34E96A36F08}" type="presParOf" srcId="{D1431B1A-0A9A-42C4-B4E5-168AD09B0279}" destId="{06BC3B99-DCCD-4274-BC07-65FCCDE0DBDE}" srcOrd="1" destOrd="0" presId="urn:microsoft.com/office/officeart/2005/8/layout/lProcess2"/>
    <dgm:cxn modelId="{B0F453DB-EAC5-4C89-9E96-9D19B4F9308B}" type="presParOf" srcId="{D1431B1A-0A9A-42C4-B4E5-168AD09B0279}" destId="{697BEA2F-04A1-48ED-AE1B-A4CDE34C1963}" srcOrd="2" destOrd="0" presId="urn:microsoft.com/office/officeart/2005/8/layout/lProcess2"/>
    <dgm:cxn modelId="{E5E4FDD8-2CCC-416C-8986-883C43C2D780}" type="presParOf" srcId="{697BEA2F-04A1-48ED-AE1B-A4CDE34C1963}" destId="{8902179A-9144-4D6A-AA61-A0502DA1C322}" srcOrd="0" destOrd="0" presId="urn:microsoft.com/office/officeart/2005/8/layout/lProcess2"/>
    <dgm:cxn modelId="{341DA5E5-C828-4E53-9383-29C9CDD11BA5}" type="presParOf" srcId="{8902179A-9144-4D6A-AA61-A0502DA1C322}" destId="{B84DF50A-7702-4EB3-AA46-078C00F2EC40}"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CCAE6E-3286-4CC9-9389-C5DA28F8229B}"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kumimoji="1" lang="ja-JP" altLang="en-US"/>
        </a:p>
      </dgm:t>
    </dgm:pt>
    <dgm:pt modelId="{CCDF7700-4C21-498B-9725-185A9E6CD303}">
      <dgm:prSet phldrT="[テキスト]" custT="1"/>
      <dgm:spPr/>
      <dgm:t>
        <a:bodyPr/>
        <a:lstStyle/>
        <a:p>
          <a:r>
            <a:rPr kumimoji="1" lang="ja-JP" altLang="en-US" sz="2000" dirty="0" smtClean="0"/>
            <a:t>可視性の</a:t>
          </a:r>
          <a:r>
            <a:rPr kumimoji="1" lang="ja-JP" altLang="en-US" sz="2400" dirty="0" smtClean="0">
              <a:solidFill>
                <a:schemeClr val="tx2"/>
              </a:solidFill>
            </a:rPr>
            <a:t>低い</a:t>
          </a:r>
          <a:r>
            <a:rPr kumimoji="1" lang="ja-JP" altLang="en-US" sz="2000" dirty="0" smtClean="0"/>
            <a:t>ゲーミフィケーション</a:t>
          </a:r>
          <a:endParaRPr kumimoji="1" lang="ja-JP" altLang="en-US" sz="2000" dirty="0"/>
        </a:p>
      </dgm:t>
    </dgm:pt>
    <dgm:pt modelId="{BE0FBA32-4219-49D2-9E94-32457D0EBD99}" type="parTrans" cxnId="{35CBFF3F-84D7-47BE-B797-A67AEE8F64F6}">
      <dgm:prSet/>
      <dgm:spPr/>
      <dgm:t>
        <a:bodyPr/>
        <a:lstStyle/>
        <a:p>
          <a:endParaRPr kumimoji="1" lang="ja-JP" altLang="en-US"/>
        </a:p>
      </dgm:t>
    </dgm:pt>
    <dgm:pt modelId="{BDDC1084-E86B-4F1D-AA77-9C67C3496E84}" type="sibTrans" cxnId="{35CBFF3F-84D7-47BE-B797-A67AEE8F64F6}">
      <dgm:prSet/>
      <dgm:spPr/>
      <dgm:t>
        <a:bodyPr/>
        <a:lstStyle/>
        <a:p>
          <a:endParaRPr kumimoji="1" lang="ja-JP" altLang="en-US"/>
        </a:p>
      </dgm:t>
    </dgm:pt>
    <dgm:pt modelId="{CA8CF030-E0F5-469A-BDC3-5EDBE1E5CF84}">
      <dgm:prSet phldrT="[テキスト]" custT="1">
        <dgm:style>
          <a:lnRef idx="2">
            <a:schemeClr val="accent5"/>
          </a:lnRef>
          <a:fillRef idx="1">
            <a:schemeClr val="lt1"/>
          </a:fillRef>
          <a:effectRef idx="0">
            <a:schemeClr val="accent5"/>
          </a:effectRef>
          <a:fontRef idx="minor">
            <a:schemeClr val="dk1"/>
          </a:fontRef>
        </dgm:style>
      </dgm:prSet>
      <dgm:spPr/>
      <dgm:t>
        <a:bodyPr/>
        <a:lstStyle/>
        <a:p>
          <a:r>
            <a:rPr kumimoji="1" lang="ja-JP" altLang="en-US" sz="2000" dirty="0" smtClean="0"/>
            <a:t>カードの中から女子大生が</a:t>
          </a:r>
          <a:r>
            <a:rPr kumimoji="1" lang="en-US" altLang="ja-JP" sz="2000" dirty="0" smtClean="0"/>
            <a:t/>
          </a:r>
          <a:br>
            <a:rPr kumimoji="1" lang="en-US" altLang="ja-JP" sz="2000" dirty="0" smtClean="0"/>
          </a:br>
          <a:r>
            <a:rPr kumimoji="1" lang="ja-JP" altLang="en-US" sz="2000" dirty="0" smtClean="0"/>
            <a:t>選ぶ和菓子</a:t>
          </a:r>
          <a:r>
            <a:rPr kumimoji="1" lang="en-US" altLang="en-US" sz="2000" dirty="0" smtClean="0"/>
            <a:t>TOP3</a:t>
          </a:r>
          <a:r>
            <a:rPr kumimoji="1" lang="ja-JP" altLang="en-US" sz="2000" dirty="0" smtClean="0"/>
            <a:t>を選定</a:t>
          </a:r>
        </a:p>
      </dgm:t>
    </dgm:pt>
    <dgm:pt modelId="{C8EE0386-5202-40B4-BB07-95DAD7FCE031}" type="parTrans" cxnId="{324BB022-EC64-4379-B63D-D3F7D7F2CB7F}">
      <dgm:prSet/>
      <dgm:spPr/>
      <dgm:t>
        <a:bodyPr/>
        <a:lstStyle/>
        <a:p>
          <a:endParaRPr kumimoji="1" lang="ja-JP" altLang="en-US"/>
        </a:p>
      </dgm:t>
    </dgm:pt>
    <dgm:pt modelId="{248644F7-A159-43D0-9032-85821BA060EF}" type="sibTrans" cxnId="{324BB022-EC64-4379-B63D-D3F7D7F2CB7F}">
      <dgm:prSet/>
      <dgm:spPr/>
      <dgm:t>
        <a:bodyPr/>
        <a:lstStyle/>
        <a:p>
          <a:endParaRPr kumimoji="1" lang="ja-JP" altLang="en-US"/>
        </a:p>
      </dgm:t>
    </dgm:pt>
    <dgm:pt modelId="{76512840-AC5B-477C-9E15-80A3152FB903}">
      <dgm:prSet phldrT="[テキスト]" custT="1"/>
      <dgm:spPr>
        <a:solidFill>
          <a:schemeClr val="accent6">
            <a:lumMod val="20000"/>
            <a:lumOff val="80000"/>
          </a:schemeClr>
        </a:solidFill>
      </dgm:spPr>
      <dgm:t>
        <a:bodyPr/>
        <a:lstStyle/>
        <a:p>
          <a:r>
            <a:rPr kumimoji="1" lang="ja-JP" altLang="en-US" sz="2000" dirty="0" smtClean="0"/>
            <a:t>可視性の</a:t>
          </a:r>
          <a:r>
            <a:rPr kumimoji="1" lang="ja-JP" altLang="en-US" sz="2400" dirty="0" smtClean="0">
              <a:solidFill>
                <a:srgbClr val="FF0000"/>
              </a:solidFill>
            </a:rPr>
            <a:t>高い</a:t>
          </a:r>
          <a:r>
            <a:rPr kumimoji="1" lang="ja-JP" altLang="en-US" sz="2000" dirty="0" smtClean="0"/>
            <a:t>ゲーミフィケーション</a:t>
          </a:r>
          <a:endParaRPr kumimoji="1" lang="ja-JP" altLang="en-US" sz="2000" dirty="0"/>
        </a:p>
      </dgm:t>
    </dgm:pt>
    <dgm:pt modelId="{94355B1B-D3A0-41F5-9F88-3516C1599AD3}" type="parTrans" cxnId="{3A877CAA-DB5D-4940-8E25-5C9591E5E34E}">
      <dgm:prSet/>
      <dgm:spPr/>
      <dgm:t>
        <a:bodyPr/>
        <a:lstStyle/>
        <a:p>
          <a:endParaRPr kumimoji="1" lang="ja-JP" altLang="en-US"/>
        </a:p>
      </dgm:t>
    </dgm:pt>
    <dgm:pt modelId="{7C15E933-F8FE-4361-BF12-4E7ADE613013}" type="sibTrans" cxnId="{3A877CAA-DB5D-4940-8E25-5C9591E5E34E}">
      <dgm:prSet/>
      <dgm:spPr/>
      <dgm:t>
        <a:bodyPr/>
        <a:lstStyle/>
        <a:p>
          <a:endParaRPr kumimoji="1" lang="ja-JP" altLang="en-US"/>
        </a:p>
      </dgm:t>
    </dgm:pt>
    <dgm:pt modelId="{99FE7195-E1DD-4D7F-8C6E-6BA0DB689A5A}">
      <dgm:prSet phldrT="[テキスト]" custT="1">
        <dgm:style>
          <a:lnRef idx="2">
            <a:schemeClr val="accent6"/>
          </a:lnRef>
          <a:fillRef idx="1">
            <a:schemeClr val="lt1"/>
          </a:fillRef>
          <a:effectRef idx="0">
            <a:schemeClr val="accent6"/>
          </a:effectRef>
          <a:fontRef idx="minor">
            <a:schemeClr val="dk1"/>
          </a:fontRef>
        </dgm:style>
      </dgm:prSet>
      <dgm:spPr>
        <a:solidFill>
          <a:schemeClr val="bg1"/>
        </a:solidFill>
      </dgm:spPr>
      <dgm:t>
        <a:bodyPr/>
        <a:lstStyle/>
        <a:p>
          <a:r>
            <a:rPr kumimoji="1" lang="ja-JP" altLang="en-US" sz="1800" dirty="0" smtClean="0"/>
            <a:t>カードの中から女子大生が</a:t>
          </a:r>
          <a:r>
            <a:rPr kumimoji="1" lang="en-US" altLang="ja-JP" sz="1800" dirty="0" smtClean="0"/>
            <a:t/>
          </a:r>
          <a:br>
            <a:rPr kumimoji="1" lang="en-US" altLang="ja-JP" sz="1800" dirty="0" smtClean="0"/>
          </a:br>
          <a:r>
            <a:rPr kumimoji="1" lang="ja-JP" altLang="en-US" sz="1800" dirty="0" smtClean="0"/>
            <a:t>選ぶ和菓子</a:t>
          </a:r>
          <a:r>
            <a:rPr kumimoji="1" lang="en-US" altLang="ja-JP" sz="1800" dirty="0" smtClean="0"/>
            <a:t>TOP3</a:t>
          </a:r>
          <a:r>
            <a:rPr kumimoji="1" lang="ja-JP" altLang="en-US" sz="1800" dirty="0" smtClean="0"/>
            <a:t>を選定</a:t>
          </a:r>
          <a:endParaRPr kumimoji="1" lang="en-US" altLang="ja-JP" sz="1800" dirty="0" smtClean="0"/>
        </a:p>
      </dgm:t>
    </dgm:pt>
    <dgm:pt modelId="{21597A47-CB27-44F7-A65C-EDA80AA1FD12}" type="parTrans" cxnId="{4439D38D-AC43-4F24-91E4-9A06EC21BE8D}">
      <dgm:prSet/>
      <dgm:spPr/>
      <dgm:t>
        <a:bodyPr/>
        <a:lstStyle/>
        <a:p>
          <a:endParaRPr kumimoji="1" lang="ja-JP" altLang="en-US"/>
        </a:p>
      </dgm:t>
    </dgm:pt>
    <dgm:pt modelId="{E0193558-F477-4138-BDC6-D6A91484BEBB}" type="sibTrans" cxnId="{4439D38D-AC43-4F24-91E4-9A06EC21BE8D}">
      <dgm:prSet/>
      <dgm:spPr/>
      <dgm:t>
        <a:bodyPr/>
        <a:lstStyle/>
        <a:p>
          <a:endParaRPr kumimoji="1" lang="ja-JP" altLang="en-US"/>
        </a:p>
      </dgm:t>
    </dgm:pt>
    <dgm:pt modelId="{325E0341-991E-417D-B0E9-639F7CE8FB42}" type="pres">
      <dgm:prSet presAssocID="{20CCAE6E-3286-4CC9-9389-C5DA28F8229B}" presName="theList" presStyleCnt="0">
        <dgm:presLayoutVars>
          <dgm:dir/>
          <dgm:animLvl val="lvl"/>
          <dgm:resizeHandles val="exact"/>
        </dgm:presLayoutVars>
      </dgm:prSet>
      <dgm:spPr/>
      <dgm:t>
        <a:bodyPr/>
        <a:lstStyle/>
        <a:p>
          <a:endParaRPr kumimoji="1" lang="ja-JP" altLang="en-US"/>
        </a:p>
      </dgm:t>
    </dgm:pt>
    <dgm:pt modelId="{66C7F435-221F-4A50-A91E-06E46A68136F}" type="pres">
      <dgm:prSet presAssocID="{CCDF7700-4C21-498B-9725-185A9E6CD303}" presName="compNode" presStyleCnt="0"/>
      <dgm:spPr/>
    </dgm:pt>
    <dgm:pt modelId="{02A717E5-27DD-4CDA-9784-AAFB89042412}" type="pres">
      <dgm:prSet presAssocID="{CCDF7700-4C21-498B-9725-185A9E6CD303}" presName="aNode" presStyleLbl="bgShp" presStyleIdx="0" presStyleCnt="2"/>
      <dgm:spPr/>
      <dgm:t>
        <a:bodyPr/>
        <a:lstStyle/>
        <a:p>
          <a:endParaRPr kumimoji="1" lang="ja-JP" altLang="en-US"/>
        </a:p>
      </dgm:t>
    </dgm:pt>
    <dgm:pt modelId="{F0C4C9AE-2B6C-41EC-B14C-2EEED6C10F52}" type="pres">
      <dgm:prSet presAssocID="{CCDF7700-4C21-498B-9725-185A9E6CD303}" presName="textNode" presStyleLbl="bgShp" presStyleIdx="0" presStyleCnt="2"/>
      <dgm:spPr/>
      <dgm:t>
        <a:bodyPr/>
        <a:lstStyle/>
        <a:p>
          <a:endParaRPr kumimoji="1" lang="ja-JP" altLang="en-US"/>
        </a:p>
      </dgm:t>
    </dgm:pt>
    <dgm:pt modelId="{8F1C2152-6502-40CC-8E19-5B07BF98C7AE}" type="pres">
      <dgm:prSet presAssocID="{CCDF7700-4C21-498B-9725-185A9E6CD303}" presName="compChildNode" presStyleCnt="0"/>
      <dgm:spPr/>
    </dgm:pt>
    <dgm:pt modelId="{646A8C5C-D98D-499B-804F-98A499C213B5}" type="pres">
      <dgm:prSet presAssocID="{CCDF7700-4C21-498B-9725-185A9E6CD303}" presName="theInnerList" presStyleCnt="0"/>
      <dgm:spPr/>
    </dgm:pt>
    <dgm:pt modelId="{908D9672-C800-4A54-9FE9-C8FC40D37502}" type="pres">
      <dgm:prSet presAssocID="{CA8CF030-E0F5-469A-BDC3-5EDBE1E5CF84}" presName="childNode" presStyleLbl="node1" presStyleIdx="0" presStyleCnt="2" custScaleX="109385" custScaleY="83898" custLinFactNeighborX="0" custLinFactNeighborY="740">
        <dgm:presLayoutVars>
          <dgm:bulletEnabled val="1"/>
        </dgm:presLayoutVars>
      </dgm:prSet>
      <dgm:spPr/>
      <dgm:t>
        <a:bodyPr/>
        <a:lstStyle/>
        <a:p>
          <a:endParaRPr kumimoji="1" lang="ja-JP" altLang="en-US"/>
        </a:p>
      </dgm:t>
    </dgm:pt>
    <dgm:pt modelId="{74A3C69F-3BCA-456C-9D01-3999BD2B3A25}" type="pres">
      <dgm:prSet presAssocID="{CCDF7700-4C21-498B-9725-185A9E6CD303}" presName="aSpace" presStyleCnt="0"/>
      <dgm:spPr/>
    </dgm:pt>
    <dgm:pt modelId="{D1431B1A-0A9A-42C4-B4E5-168AD09B0279}" type="pres">
      <dgm:prSet presAssocID="{76512840-AC5B-477C-9E15-80A3152FB903}" presName="compNode" presStyleCnt="0"/>
      <dgm:spPr/>
    </dgm:pt>
    <dgm:pt modelId="{7FE575AA-1400-428C-B7DE-DEA5F0B7495D}" type="pres">
      <dgm:prSet presAssocID="{76512840-AC5B-477C-9E15-80A3152FB903}" presName="aNode" presStyleLbl="bgShp" presStyleIdx="1" presStyleCnt="2"/>
      <dgm:spPr/>
      <dgm:t>
        <a:bodyPr/>
        <a:lstStyle/>
        <a:p>
          <a:endParaRPr kumimoji="1" lang="ja-JP" altLang="en-US"/>
        </a:p>
      </dgm:t>
    </dgm:pt>
    <dgm:pt modelId="{06BC3B99-DCCD-4274-BC07-65FCCDE0DBDE}" type="pres">
      <dgm:prSet presAssocID="{76512840-AC5B-477C-9E15-80A3152FB903}" presName="textNode" presStyleLbl="bgShp" presStyleIdx="1" presStyleCnt="2"/>
      <dgm:spPr/>
      <dgm:t>
        <a:bodyPr/>
        <a:lstStyle/>
        <a:p>
          <a:endParaRPr kumimoji="1" lang="ja-JP" altLang="en-US"/>
        </a:p>
      </dgm:t>
    </dgm:pt>
    <dgm:pt modelId="{697BEA2F-04A1-48ED-AE1B-A4CDE34C1963}" type="pres">
      <dgm:prSet presAssocID="{76512840-AC5B-477C-9E15-80A3152FB903}" presName="compChildNode" presStyleCnt="0"/>
      <dgm:spPr/>
    </dgm:pt>
    <dgm:pt modelId="{8902179A-9144-4D6A-AA61-A0502DA1C322}" type="pres">
      <dgm:prSet presAssocID="{76512840-AC5B-477C-9E15-80A3152FB903}" presName="theInnerList" presStyleCnt="0"/>
      <dgm:spPr/>
    </dgm:pt>
    <dgm:pt modelId="{B84DF50A-7702-4EB3-AA46-078C00F2EC40}" type="pres">
      <dgm:prSet presAssocID="{99FE7195-E1DD-4D7F-8C6E-6BA0DB689A5A}" presName="childNode" presStyleLbl="node1" presStyleIdx="1" presStyleCnt="2" custScaleX="106328" custScaleY="75168" custLinFactNeighborX="-1008" custLinFactNeighborY="-3625">
        <dgm:presLayoutVars>
          <dgm:bulletEnabled val="1"/>
        </dgm:presLayoutVars>
      </dgm:prSet>
      <dgm:spPr/>
      <dgm:t>
        <a:bodyPr/>
        <a:lstStyle/>
        <a:p>
          <a:endParaRPr kumimoji="1" lang="ja-JP" altLang="en-US"/>
        </a:p>
      </dgm:t>
    </dgm:pt>
  </dgm:ptLst>
  <dgm:cxnLst>
    <dgm:cxn modelId="{4439D38D-AC43-4F24-91E4-9A06EC21BE8D}" srcId="{76512840-AC5B-477C-9E15-80A3152FB903}" destId="{99FE7195-E1DD-4D7F-8C6E-6BA0DB689A5A}" srcOrd="0" destOrd="0" parTransId="{21597A47-CB27-44F7-A65C-EDA80AA1FD12}" sibTransId="{E0193558-F477-4138-BDC6-D6A91484BEBB}"/>
    <dgm:cxn modelId="{324BB022-EC64-4379-B63D-D3F7D7F2CB7F}" srcId="{CCDF7700-4C21-498B-9725-185A9E6CD303}" destId="{CA8CF030-E0F5-469A-BDC3-5EDBE1E5CF84}" srcOrd="0" destOrd="0" parTransId="{C8EE0386-5202-40B4-BB07-95DAD7FCE031}" sibTransId="{248644F7-A159-43D0-9032-85821BA060EF}"/>
    <dgm:cxn modelId="{C8DB7E84-8242-48DC-BA6D-AE435847DB5E}" type="presOf" srcId="{CCDF7700-4C21-498B-9725-185A9E6CD303}" destId="{02A717E5-27DD-4CDA-9784-AAFB89042412}" srcOrd="0" destOrd="0" presId="urn:microsoft.com/office/officeart/2005/8/layout/lProcess2"/>
    <dgm:cxn modelId="{AEF15FF7-806C-496A-A0BE-94A35FC1226F}" type="presOf" srcId="{20CCAE6E-3286-4CC9-9389-C5DA28F8229B}" destId="{325E0341-991E-417D-B0E9-639F7CE8FB42}" srcOrd="0" destOrd="0" presId="urn:microsoft.com/office/officeart/2005/8/layout/lProcess2"/>
    <dgm:cxn modelId="{DA2165A0-5F90-4B51-BCC1-942B02414002}" type="presOf" srcId="{76512840-AC5B-477C-9E15-80A3152FB903}" destId="{7FE575AA-1400-428C-B7DE-DEA5F0B7495D}" srcOrd="0" destOrd="0" presId="urn:microsoft.com/office/officeart/2005/8/layout/lProcess2"/>
    <dgm:cxn modelId="{7DA26DD0-1535-4135-A485-24959C2B2E8F}" type="presOf" srcId="{CCDF7700-4C21-498B-9725-185A9E6CD303}" destId="{F0C4C9AE-2B6C-41EC-B14C-2EEED6C10F52}" srcOrd="1" destOrd="0" presId="urn:microsoft.com/office/officeart/2005/8/layout/lProcess2"/>
    <dgm:cxn modelId="{35CBFF3F-84D7-47BE-B797-A67AEE8F64F6}" srcId="{20CCAE6E-3286-4CC9-9389-C5DA28F8229B}" destId="{CCDF7700-4C21-498B-9725-185A9E6CD303}" srcOrd="0" destOrd="0" parTransId="{BE0FBA32-4219-49D2-9E94-32457D0EBD99}" sibTransId="{BDDC1084-E86B-4F1D-AA77-9C67C3496E84}"/>
    <dgm:cxn modelId="{17C64981-709A-4E45-B750-3FE29012307C}" type="presOf" srcId="{76512840-AC5B-477C-9E15-80A3152FB903}" destId="{06BC3B99-DCCD-4274-BC07-65FCCDE0DBDE}" srcOrd="1" destOrd="0" presId="urn:microsoft.com/office/officeart/2005/8/layout/lProcess2"/>
    <dgm:cxn modelId="{CCA24501-1AA5-4A06-8476-1A67A655F91D}" type="presOf" srcId="{CA8CF030-E0F5-469A-BDC3-5EDBE1E5CF84}" destId="{908D9672-C800-4A54-9FE9-C8FC40D37502}" srcOrd="0" destOrd="0" presId="urn:microsoft.com/office/officeart/2005/8/layout/lProcess2"/>
    <dgm:cxn modelId="{CBDE868E-F006-4EEB-B3D4-DCD171A4C525}" type="presOf" srcId="{99FE7195-E1DD-4D7F-8C6E-6BA0DB689A5A}" destId="{B84DF50A-7702-4EB3-AA46-078C00F2EC40}" srcOrd="0" destOrd="0" presId="urn:microsoft.com/office/officeart/2005/8/layout/lProcess2"/>
    <dgm:cxn modelId="{3A877CAA-DB5D-4940-8E25-5C9591E5E34E}" srcId="{20CCAE6E-3286-4CC9-9389-C5DA28F8229B}" destId="{76512840-AC5B-477C-9E15-80A3152FB903}" srcOrd="1" destOrd="0" parTransId="{94355B1B-D3A0-41F5-9F88-3516C1599AD3}" sibTransId="{7C15E933-F8FE-4361-BF12-4E7ADE613013}"/>
    <dgm:cxn modelId="{EDED9EA4-E1CD-487F-9AA2-3163DE60F31C}" type="presParOf" srcId="{325E0341-991E-417D-B0E9-639F7CE8FB42}" destId="{66C7F435-221F-4A50-A91E-06E46A68136F}" srcOrd="0" destOrd="0" presId="urn:microsoft.com/office/officeart/2005/8/layout/lProcess2"/>
    <dgm:cxn modelId="{7F9E3A9C-8F53-446E-9661-F84FF03FE014}" type="presParOf" srcId="{66C7F435-221F-4A50-A91E-06E46A68136F}" destId="{02A717E5-27DD-4CDA-9784-AAFB89042412}" srcOrd="0" destOrd="0" presId="urn:microsoft.com/office/officeart/2005/8/layout/lProcess2"/>
    <dgm:cxn modelId="{B36A0585-E340-4559-B115-56D4A65A0711}" type="presParOf" srcId="{66C7F435-221F-4A50-A91E-06E46A68136F}" destId="{F0C4C9AE-2B6C-41EC-B14C-2EEED6C10F52}" srcOrd="1" destOrd="0" presId="urn:microsoft.com/office/officeart/2005/8/layout/lProcess2"/>
    <dgm:cxn modelId="{27313C3D-8222-4397-BCD9-BA8FD18EED9C}" type="presParOf" srcId="{66C7F435-221F-4A50-A91E-06E46A68136F}" destId="{8F1C2152-6502-40CC-8E19-5B07BF98C7AE}" srcOrd="2" destOrd="0" presId="urn:microsoft.com/office/officeart/2005/8/layout/lProcess2"/>
    <dgm:cxn modelId="{17C9F5A1-75C4-4378-AFD2-E9AE49DEB725}" type="presParOf" srcId="{8F1C2152-6502-40CC-8E19-5B07BF98C7AE}" destId="{646A8C5C-D98D-499B-804F-98A499C213B5}" srcOrd="0" destOrd="0" presId="urn:microsoft.com/office/officeart/2005/8/layout/lProcess2"/>
    <dgm:cxn modelId="{98DD33DC-4EEF-48BA-AAF9-643E2E3379AC}" type="presParOf" srcId="{646A8C5C-D98D-499B-804F-98A499C213B5}" destId="{908D9672-C800-4A54-9FE9-C8FC40D37502}" srcOrd="0" destOrd="0" presId="urn:microsoft.com/office/officeart/2005/8/layout/lProcess2"/>
    <dgm:cxn modelId="{F8EC4C4D-E72A-4B0B-B836-82796C7C3D5B}" type="presParOf" srcId="{325E0341-991E-417D-B0E9-639F7CE8FB42}" destId="{74A3C69F-3BCA-456C-9D01-3999BD2B3A25}" srcOrd="1" destOrd="0" presId="urn:microsoft.com/office/officeart/2005/8/layout/lProcess2"/>
    <dgm:cxn modelId="{28E2F21C-6E3D-4A6D-BBB4-B80F308568AA}" type="presParOf" srcId="{325E0341-991E-417D-B0E9-639F7CE8FB42}" destId="{D1431B1A-0A9A-42C4-B4E5-168AD09B0279}" srcOrd="2" destOrd="0" presId="urn:microsoft.com/office/officeart/2005/8/layout/lProcess2"/>
    <dgm:cxn modelId="{776987B4-833A-42F1-9051-5B28F0DAC776}" type="presParOf" srcId="{D1431B1A-0A9A-42C4-B4E5-168AD09B0279}" destId="{7FE575AA-1400-428C-B7DE-DEA5F0B7495D}" srcOrd="0" destOrd="0" presId="urn:microsoft.com/office/officeart/2005/8/layout/lProcess2"/>
    <dgm:cxn modelId="{AE17169B-F928-411B-8D7A-A5E66F4101E6}" type="presParOf" srcId="{D1431B1A-0A9A-42C4-B4E5-168AD09B0279}" destId="{06BC3B99-DCCD-4274-BC07-65FCCDE0DBDE}" srcOrd="1" destOrd="0" presId="urn:microsoft.com/office/officeart/2005/8/layout/lProcess2"/>
    <dgm:cxn modelId="{506C5B2D-8B3A-406E-8145-A7591A360012}" type="presParOf" srcId="{D1431B1A-0A9A-42C4-B4E5-168AD09B0279}" destId="{697BEA2F-04A1-48ED-AE1B-A4CDE34C1963}" srcOrd="2" destOrd="0" presId="urn:microsoft.com/office/officeart/2005/8/layout/lProcess2"/>
    <dgm:cxn modelId="{4D90B8E1-E3FF-4141-88A6-A6FEDBB3C78B}" type="presParOf" srcId="{697BEA2F-04A1-48ED-AE1B-A4CDE34C1963}" destId="{8902179A-9144-4D6A-AA61-A0502DA1C322}" srcOrd="0" destOrd="0" presId="urn:microsoft.com/office/officeart/2005/8/layout/lProcess2"/>
    <dgm:cxn modelId="{7495ACEE-D996-4E01-B177-09865DA663A1}" type="presParOf" srcId="{8902179A-9144-4D6A-AA61-A0502DA1C322}" destId="{B84DF50A-7702-4EB3-AA46-078C00F2EC40}"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880A67-E664-445A-9862-F12064CAA26A}">
      <dsp:nvSpPr>
        <dsp:cNvPr id="0" name=""/>
        <dsp:cNvSpPr/>
      </dsp:nvSpPr>
      <dsp:spPr>
        <a:xfrm>
          <a:off x="0" y="811067"/>
          <a:ext cx="7848872" cy="930735"/>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kumimoji="1" lang="ja-JP" altLang="en-US" sz="3700" kern="1200" dirty="0" smtClean="0"/>
            <a:t>低コストでパーソナルな関係を作れる</a:t>
          </a:r>
          <a:endParaRPr kumimoji="1" lang="ja-JP" altLang="en-US" sz="3700" kern="1200" dirty="0"/>
        </a:p>
      </dsp:txBody>
      <dsp:txXfrm>
        <a:off x="45435" y="856502"/>
        <a:ext cx="7758002" cy="839865"/>
      </dsp:txXfrm>
    </dsp:sp>
    <dsp:sp modelId="{972368B7-E04F-4166-87CC-7F7B5E3FF71F}">
      <dsp:nvSpPr>
        <dsp:cNvPr id="0" name=""/>
        <dsp:cNvSpPr/>
      </dsp:nvSpPr>
      <dsp:spPr>
        <a:xfrm>
          <a:off x="0" y="1848363"/>
          <a:ext cx="7848872" cy="930735"/>
        </a:xfrm>
        <a:prstGeom prst="round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kumimoji="1" lang="ja-JP" altLang="en-US" sz="3700" kern="1200" dirty="0" smtClean="0"/>
            <a:t>ロイヤリティの向上</a:t>
          </a:r>
          <a:endParaRPr kumimoji="1" lang="ja-JP" altLang="en-US" sz="3700" kern="1200" dirty="0"/>
        </a:p>
      </dsp:txBody>
      <dsp:txXfrm>
        <a:off x="45435" y="1893798"/>
        <a:ext cx="7758002" cy="839865"/>
      </dsp:txXfrm>
    </dsp:sp>
    <dsp:sp modelId="{6C86E80B-1560-401A-83F6-D1FB964FFBB7}">
      <dsp:nvSpPr>
        <dsp:cNvPr id="0" name=""/>
        <dsp:cNvSpPr/>
      </dsp:nvSpPr>
      <dsp:spPr>
        <a:xfrm>
          <a:off x="0" y="2800398"/>
          <a:ext cx="7848872" cy="930735"/>
        </a:xfrm>
        <a:prstGeom prst="round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kumimoji="1" lang="ja-JP" altLang="en-US" sz="3700" kern="1200" dirty="0" smtClean="0"/>
            <a:t>モチベーションの向上</a:t>
          </a:r>
          <a:endParaRPr kumimoji="1" lang="ja-JP" altLang="en-US" sz="3700" kern="1200" dirty="0"/>
        </a:p>
      </dsp:txBody>
      <dsp:txXfrm>
        <a:off x="45435" y="2845833"/>
        <a:ext cx="7758002" cy="8398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07536-4CE1-46BC-BEC5-9716EA44B4FD}">
      <dsp:nvSpPr>
        <dsp:cNvPr id="0" name=""/>
        <dsp:cNvSpPr/>
      </dsp:nvSpPr>
      <dsp:spPr>
        <a:xfrm rot="5400000">
          <a:off x="5334843" y="-1913652"/>
          <a:ext cx="871601" cy="491718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ja-JP" altLang="en-US" sz="1600" kern="1200" dirty="0" smtClean="0"/>
            <a:t>従業員ロイアルティの向上</a:t>
          </a:r>
          <a:r>
            <a:rPr lang="ja-JP" altLang="en-US" sz="2800" kern="1200" dirty="0" smtClean="0"/>
            <a:t>・</a:t>
          </a:r>
          <a:r>
            <a:rPr lang="ja-JP" altLang="en-US" sz="1800" kern="1200" dirty="0" smtClean="0"/>
            <a:t>創造性開発・問題解決（ワークショップ）・業務やワークスタイルの革新・社員の健康増進</a:t>
          </a:r>
          <a:endParaRPr kumimoji="1" lang="ja-JP" altLang="en-US" sz="1100" kern="1200" dirty="0"/>
        </a:p>
      </dsp:txBody>
      <dsp:txXfrm rot="-5400000">
        <a:off x="3312051" y="151688"/>
        <a:ext cx="4874638" cy="786505"/>
      </dsp:txXfrm>
    </dsp:sp>
    <dsp:sp modelId="{4E15670F-8A08-4B26-8995-80817326C556}">
      <dsp:nvSpPr>
        <dsp:cNvPr id="0" name=""/>
        <dsp:cNvSpPr/>
      </dsp:nvSpPr>
      <dsp:spPr>
        <a:xfrm>
          <a:off x="363" y="189"/>
          <a:ext cx="3311687" cy="1089501"/>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ja-JP" altLang="en-US" sz="3600" kern="1200" dirty="0" smtClean="0"/>
            <a:t>企業経営</a:t>
          </a:r>
          <a:endParaRPr kumimoji="1" lang="ja-JP" altLang="en-US" sz="3600" kern="1200" dirty="0"/>
        </a:p>
      </dsp:txBody>
      <dsp:txXfrm>
        <a:off x="53548" y="53374"/>
        <a:ext cx="3205317" cy="983131"/>
      </dsp:txXfrm>
    </dsp:sp>
    <dsp:sp modelId="{FD5A3DF0-DC1C-489F-9761-D29F5301DC29}">
      <dsp:nvSpPr>
        <dsp:cNvPr id="0" name=""/>
        <dsp:cNvSpPr/>
      </dsp:nvSpPr>
      <dsp:spPr>
        <a:xfrm rot="5400000">
          <a:off x="5272798" y="-769675"/>
          <a:ext cx="995691" cy="491718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ja-JP" altLang="en-US" sz="1600" kern="1200" dirty="0" smtClean="0"/>
            <a:t>啓蒙・意識改革・参加・交流機会の提供・クラウドソーシング（集合知）の形成・ストレスシーンの緩和</a:t>
          </a:r>
          <a:endParaRPr kumimoji="1" lang="ja-JP" altLang="en-US" sz="1000" kern="1200" dirty="0"/>
        </a:p>
      </dsp:txBody>
      <dsp:txXfrm rot="-5400000">
        <a:off x="3312051" y="1239678"/>
        <a:ext cx="4868580" cy="898479"/>
      </dsp:txXfrm>
    </dsp:sp>
    <dsp:sp modelId="{7CF16B37-6B12-498D-A6B5-17AC8E73FD9F}">
      <dsp:nvSpPr>
        <dsp:cNvPr id="0" name=""/>
        <dsp:cNvSpPr/>
      </dsp:nvSpPr>
      <dsp:spPr>
        <a:xfrm>
          <a:off x="363" y="1144166"/>
          <a:ext cx="3311687" cy="1089501"/>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社会問題解決</a:t>
          </a:r>
          <a:endParaRPr kumimoji="1" lang="ja-JP" altLang="en-US" sz="3200" kern="1200" dirty="0"/>
        </a:p>
      </dsp:txBody>
      <dsp:txXfrm>
        <a:off x="53548" y="1197351"/>
        <a:ext cx="3205317" cy="983131"/>
      </dsp:txXfrm>
    </dsp:sp>
    <dsp:sp modelId="{B0356CD6-612F-4951-BC29-4069E47E3228}">
      <dsp:nvSpPr>
        <dsp:cNvPr id="0" name=""/>
        <dsp:cNvSpPr/>
      </dsp:nvSpPr>
      <dsp:spPr>
        <a:xfrm rot="5400000">
          <a:off x="5323674" y="363791"/>
          <a:ext cx="871601" cy="493820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ja-JP" altLang="en-US" sz="1800" kern="1200" dirty="0" smtClean="0"/>
            <a:t>成長や失敗の疑似体験化 ・ゲーム世代向け職業訓練・ゲーム機器利用による学習環境の双方向化</a:t>
          </a:r>
          <a:r>
            <a:rPr lang="ja-JP" altLang="en-US" kern="1200" dirty="0" smtClean="0"/>
            <a:t>・達成度の可視化</a:t>
          </a:r>
          <a:endParaRPr kumimoji="1" lang="en-US" altLang="ja-JP" sz="1800" kern="1200" dirty="0" smtClean="0"/>
        </a:p>
      </dsp:txBody>
      <dsp:txXfrm rot="-5400000">
        <a:off x="3290372" y="2439641"/>
        <a:ext cx="4895657" cy="786505"/>
      </dsp:txXfrm>
    </dsp:sp>
    <dsp:sp modelId="{2917FD0F-5372-4FD1-BC85-663AF6B6274D}">
      <dsp:nvSpPr>
        <dsp:cNvPr id="0" name=""/>
        <dsp:cNvSpPr/>
      </dsp:nvSpPr>
      <dsp:spPr>
        <a:xfrm>
          <a:off x="363" y="2288143"/>
          <a:ext cx="3290009" cy="1089501"/>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教育</a:t>
          </a:r>
          <a:endParaRPr kumimoji="1" lang="en-US" altLang="ja-JP" sz="3600" kern="1200" dirty="0" smtClean="0"/>
        </a:p>
      </dsp:txBody>
      <dsp:txXfrm>
        <a:off x="53548" y="2341328"/>
        <a:ext cx="3183639" cy="983131"/>
      </dsp:txXfrm>
    </dsp:sp>
    <dsp:sp modelId="{2F183516-3856-462B-BB02-EAF098EDB240}">
      <dsp:nvSpPr>
        <dsp:cNvPr id="0" name=""/>
        <dsp:cNvSpPr/>
      </dsp:nvSpPr>
      <dsp:spPr>
        <a:xfrm rot="5400000">
          <a:off x="5277711" y="1463775"/>
          <a:ext cx="871601" cy="5030343"/>
        </a:xfrm>
        <a:prstGeom prst="round2SameRect">
          <a:avLst/>
        </a:prstGeom>
        <a:solidFill>
          <a:schemeClr val="accent6">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ja-JP" altLang="en-US" sz="1800" kern="1200" dirty="0" smtClean="0"/>
            <a:t>販売促進</a:t>
          </a:r>
          <a:r>
            <a:rPr lang="ja-JP" altLang="en-US" kern="1200" dirty="0" smtClean="0"/>
            <a:t>・利用促進・ブランディング参加体験形成（</a:t>
          </a:r>
          <a:r>
            <a:rPr lang="en-US" altLang="ja-JP" kern="1200" dirty="0" err="1" smtClean="0"/>
            <a:t>OtoO</a:t>
          </a:r>
          <a:r>
            <a:rPr lang="ja-JP" altLang="en-US" kern="1200" dirty="0" smtClean="0"/>
            <a:t>）</a:t>
          </a:r>
          <a:r>
            <a:rPr lang="ja-JP" altLang="en-US" sz="1800" kern="1200" dirty="0" smtClean="0"/>
            <a:t>・顧客教育</a:t>
          </a:r>
          <a:endParaRPr kumimoji="1" lang="en-US" altLang="ja-JP" sz="1800" kern="1200" dirty="0" smtClean="0"/>
        </a:p>
      </dsp:txBody>
      <dsp:txXfrm rot="-5400000">
        <a:off x="3198340" y="3585694"/>
        <a:ext cx="4987795" cy="786505"/>
      </dsp:txXfrm>
    </dsp:sp>
    <dsp:sp modelId="{88DD9012-8CE3-453B-A907-469872247C24}">
      <dsp:nvSpPr>
        <dsp:cNvPr id="0" name=""/>
        <dsp:cNvSpPr/>
      </dsp:nvSpPr>
      <dsp:spPr>
        <a:xfrm>
          <a:off x="363" y="3432120"/>
          <a:ext cx="3197977" cy="1093652"/>
        </a:xfrm>
        <a:prstGeom prst="roundRect">
          <a:avLst/>
        </a:prstGeom>
        <a:solidFill>
          <a:srgbClr val="F26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マーケティング</a:t>
          </a:r>
          <a:endParaRPr kumimoji="1" lang="en-US" altLang="ja-JP" sz="3600" kern="1200" dirty="0" smtClean="0"/>
        </a:p>
      </dsp:txBody>
      <dsp:txXfrm>
        <a:off x="53751" y="3485508"/>
        <a:ext cx="3091201" cy="9868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B6F8B3-E9A4-4FDA-A853-4E21FBBB883F}">
      <dsp:nvSpPr>
        <dsp:cNvPr id="0" name=""/>
        <dsp:cNvSpPr/>
      </dsp:nvSpPr>
      <dsp:spPr>
        <a:xfrm>
          <a:off x="0" y="0"/>
          <a:ext cx="8328248" cy="930735"/>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ja-JP" altLang="en-US" sz="3700" kern="1200" dirty="0" smtClean="0"/>
            <a:t>動機付け効果</a:t>
          </a:r>
          <a:endParaRPr kumimoji="1" lang="ja-JP" altLang="en-US" sz="3700" kern="1200" dirty="0"/>
        </a:p>
      </dsp:txBody>
      <dsp:txXfrm>
        <a:off x="45435" y="45435"/>
        <a:ext cx="8237378" cy="839865"/>
      </dsp:txXfrm>
    </dsp:sp>
    <dsp:sp modelId="{0B469AED-B91E-44BA-844E-6F0EC196C580}">
      <dsp:nvSpPr>
        <dsp:cNvPr id="0" name=""/>
        <dsp:cNvSpPr/>
      </dsp:nvSpPr>
      <dsp:spPr>
        <a:xfrm>
          <a:off x="0" y="969566"/>
          <a:ext cx="8328248"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422" tIns="46990" rIns="263144" bIns="46990" numCol="1" spcCol="1270" anchor="t" anchorCtr="0">
          <a:noAutofit/>
        </a:bodyPr>
        <a:lstStyle/>
        <a:p>
          <a:pPr marL="285750" lvl="1" indent="-285750" algn="l" defTabSz="1289050">
            <a:lnSpc>
              <a:spcPct val="90000"/>
            </a:lnSpc>
            <a:spcBef>
              <a:spcPct val="0"/>
            </a:spcBef>
            <a:spcAft>
              <a:spcPct val="20000"/>
            </a:spcAft>
            <a:buChar char="••"/>
          </a:pPr>
          <a:r>
            <a:rPr lang="ja-JP" altLang="en-US" sz="2900" kern="1200" dirty="0" smtClean="0"/>
            <a:t>ゲーミフィケーションで興味のないものも見る。</a:t>
          </a:r>
          <a:endParaRPr lang="ja-JP" altLang="en-US" sz="2900" kern="1200" dirty="0"/>
        </a:p>
      </dsp:txBody>
      <dsp:txXfrm>
        <a:off x="0" y="969566"/>
        <a:ext cx="8328248" cy="612720"/>
      </dsp:txXfrm>
    </dsp:sp>
    <dsp:sp modelId="{04FD8F90-A896-41B8-A13B-B9D01BDC0E69}">
      <dsp:nvSpPr>
        <dsp:cNvPr id="0" name=""/>
        <dsp:cNvSpPr/>
      </dsp:nvSpPr>
      <dsp:spPr>
        <a:xfrm>
          <a:off x="0" y="1582286"/>
          <a:ext cx="8328248" cy="930735"/>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kumimoji="1" lang="ja-JP" altLang="en-US" sz="3700" kern="1200" dirty="0" smtClean="0"/>
            <a:t>ポジティブ感情</a:t>
          </a:r>
          <a:endParaRPr kumimoji="1" lang="en-US" altLang="ja-JP" sz="3700" kern="1200" dirty="0" smtClean="0"/>
        </a:p>
      </dsp:txBody>
      <dsp:txXfrm>
        <a:off x="45435" y="1627721"/>
        <a:ext cx="8237378" cy="839865"/>
      </dsp:txXfrm>
    </dsp:sp>
    <dsp:sp modelId="{CA289D6F-F4C0-4046-852B-F8B79440CC20}">
      <dsp:nvSpPr>
        <dsp:cNvPr id="0" name=""/>
        <dsp:cNvSpPr/>
      </dsp:nvSpPr>
      <dsp:spPr>
        <a:xfrm>
          <a:off x="0" y="2513021"/>
          <a:ext cx="8328248"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422" tIns="46990" rIns="263144" bIns="46990" numCol="1" spcCol="1270" anchor="t" anchorCtr="0">
          <a:noAutofit/>
        </a:bodyPr>
        <a:lstStyle/>
        <a:p>
          <a:pPr marL="285750" lvl="1" indent="-285750" algn="l" defTabSz="1289050">
            <a:lnSpc>
              <a:spcPct val="90000"/>
            </a:lnSpc>
            <a:spcBef>
              <a:spcPct val="0"/>
            </a:spcBef>
            <a:spcAft>
              <a:spcPct val="20000"/>
            </a:spcAft>
            <a:buChar char="••"/>
          </a:pPr>
          <a:r>
            <a:rPr kumimoji="1" lang="ja-JP" altLang="en-US" sz="2900" kern="1200" dirty="0" smtClean="0"/>
            <a:t>判断、記憶、期待、行動を促進する。</a:t>
          </a:r>
          <a:endParaRPr kumimoji="1" lang="en-US" altLang="ja-JP" sz="2900" kern="1200" dirty="0" smtClean="0"/>
        </a:p>
      </dsp:txBody>
      <dsp:txXfrm>
        <a:off x="0" y="2513021"/>
        <a:ext cx="8328248" cy="6127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9A8F8-CD16-4A9B-99C2-9F37E40A4D2C}">
      <dsp:nvSpPr>
        <dsp:cNvPr id="0" name=""/>
        <dsp:cNvSpPr/>
      </dsp:nvSpPr>
      <dsp:spPr>
        <a:xfrm>
          <a:off x="2975660" y="-139896"/>
          <a:ext cx="1882130" cy="116840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思考・知識・戦略ゲーム</a:t>
          </a:r>
          <a:endParaRPr kumimoji="1" lang="ja-JP" altLang="en-US" sz="2200" kern="1200" dirty="0"/>
        </a:p>
      </dsp:txBody>
      <dsp:txXfrm>
        <a:off x="3032697" y="-82859"/>
        <a:ext cx="1768056" cy="1054332"/>
      </dsp:txXfrm>
    </dsp:sp>
    <dsp:sp modelId="{76C6D186-88C5-46CA-BC2E-FE4AEABA5235}">
      <dsp:nvSpPr>
        <dsp:cNvPr id="0" name=""/>
        <dsp:cNvSpPr/>
      </dsp:nvSpPr>
      <dsp:spPr>
        <a:xfrm>
          <a:off x="1984481" y="637308"/>
          <a:ext cx="5176118" cy="5176118"/>
        </a:xfrm>
        <a:custGeom>
          <a:avLst/>
          <a:gdLst/>
          <a:ahLst/>
          <a:cxnLst/>
          <a:rect l="0" t="0" r="0" b="0"/>
          <a:pathLst>
            <a:path>
              <a:moveTo>
                <a:pt x="2882892" y="16848"/>
              </a:moveTo>
              <a:arcTo wR="2588059" hR="2588059" stAng="16592483" swAng="1262956"/>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07EAB1-C9A0-4EF9-B5A7-F4BA3A614A78}">
      <dsp:nvSpPr>
        <dsp:cNvPr id="0" name=""/>
        <dsp:cNvSpPr/>
      </dsp:nvSpPr>
      <dsp:spPr>
        <a:xfrm>
          <a:off x="5256578" y="936106"/>
          <a:ext cx="2006966" cy="1161592"/>
        </a:xfrm>
        <a:prstGeom prst="round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模倣・演技・追体験ゲーム</a:t>
          </a:r>
          <a:endParaRPr kumimoji="1" lang="ja-JP" altLang="en-US" sz="2200" kern="1200" dirty="0"/>
        </a:p>
      </dsp:txBody>
      <dsp:txXfrm>
        <a:off x="5313282" y="992810"/>
        <a:ext cx="1893558" cy="1048184"/>
      </dsp:txXfrm>
    </dsp:sp>
    <dsp:sp modelId="{7BB643BF-5121-47E6-98F9-0F5187A23C62}">
      <dsp:nvSpPr>
        <dsp:cNvPr id="0" name=""/>
        <dsp:cNvSpPr/>
      </dsp:nvSpPr>
      <dsp:spPr>
        <a:xfrm>
          <a:off x="1646561" y="690241"/>
          <a:ext cx="5176118" cy="5176118"/>
        </a:xfrm>
        <a:custGeom>
          <a:avLst/>
          <a:gdLst/>
          <a:ahLst/>
          <a:cxnLst/>
          <a:rect l="0" t="0" r="0" b="0"/>
          <a:pathLst>
            <a:path>
              <a:moveTo>
                <a:pt x="4894235" y="1413495"/>
              </a:moveTo>
              <a:arcTo wR="2588059" hR="2588059" stAng="19980582" swAng="885100"/>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6F99076-7C56-483A-8306-8C46F5A1DD33}">
      <dsp:nvSpPr>
        <dsp:cNvPr id="0" name=""/>
        <dsp:cNvSpPr/>
      </dsp:nvSpPr>
      <dsp:spPr>
        <a:xfrm>
          <a:off x="5832650" y="2736300"/>
          <a:ext cx="1862227" cy="121371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発見・探検・推理ゲーム</a:t>
          </a:r>
          <a:endParaRPr kumimoji="1" lang="ja-JP" altLang="en-US" sz="2200" kern="1200" dirty="0"/>
        </a:p>
      </dsp:txBody>
      <dsp:txXfrm>
        <a:off x="5891899" y="2795549"/>
        <a:ext cx="1743729" cy="1095215"/>
      </dsp:txXfrm>
    </dsp:sp>
    <dsp:sp modelId="{54997D26-BF58-48DB-9AD3-BE2A33D2484A}">
      <dsp:nvSpPr>
        <dsp:cNvPr id="0" name=""/>
        <dsp:cNvSpPr/>
      </dsp:nvSpPr>
      <dsp:spPr>
        <a:xfrm>
          <a:off x="1952139" y="-159873"/>
          <a:ext cx="5176118" cy="5176118"/>
        </a:xfrm>
        <a:custGeom>
          <a:avLst/>
          <a:gdLst/>
          <a:ahLst/>
          <a:cxnLst/>
          <a:rect l="0" t="0" r="0" b="0"/>
          <a:pathLst>
            <a:path>
              <a:moveTo>
                <a:pt x="4676490" y="4116622"/>
              </a:moveTo>
              <a:arcTo wR="2588059" hR="2588059" stAng="2172067" swAng="1089934"/>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408EB3-7411-4EAA-AA04-CA86252F67C4}">
      <dsp:nvSpPr>
        <dsp:cNvPr id="0" name=""/>
        <dsp:cNvSpPr/>
      </dsp:nvSpPr>
      <dsp:spPr>
        <a:xfrm>
          <a:off x="4464494" y="4536507"/>
          <a:ext cx="2017630" cy="120801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蓄積・育成・収集ゲーム</a:t>
          </a:r>
          <a:endParaRPr kumimoji="1" lang="ja-JP" altLang="en-US" sz="2200" kern="1200" dirty="0"/>
        </a:p>
      </dsp:txBody>
      <dsp:txXfrm>
        <a:off x="4523464" y="4595477"/>
        <a:ext cx="1899690" cy="1090076"/>
      </dsp:txXfrm>
    </dsp:sp>
    <dsp:sp modelId="{DD383FDB-A261-4E76-BDD2-F42A4EBFCA59}">
      <dsp:nvSpPr>
        <dsp:cNvPr id="0" name=""/>
        <dsp:cNvSpPr/>
      </dsp:nvSpPr>
      <dsp:spPr>
        <a:xfrm>
          <a:off x="1546497" y="471497"/>
          <a:ext cx="5176118" cy="5176118"/>
        </a:xfrm>
        <a:custGeom>
          <a:avLst/>
          <a:gdLst/>
          <a:ahLst/>
          <a:cxnLst/>
          <a:rect l="0" t="0" r="0" b="0"/>
          <a:pathLst>
            <a:path>
              <a:moveTo>
                <a:pt x="2908887" y="5156155"/>
              </a:moveTo>
              <a:arcTo wR="2588059" hR="2588059" stAng="4972742" swAng="120178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DA0D429-0776-4844-A52D-CE84FBFD9D90}">
      <dsp:nvSpPr>
        <dsp:cNvPr id="0" name=""/>
        <dsp:cNvSpPr/>
      </dsp:nvSpPr>
      <dsp:spPr>
        <a:xfrm>
          <a:off x="1440157" y="4608516"/>
          <a:ext cx="2107279" cy="1216834"/>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創造・表現・構成ゲーム</a:t>
          </a:r>
          <a:endParaRPr kumimoji="1" lang="ja-JP" altLang="en-US" sz="2200" kern="1200" dirty="0"/>
        </a:p>
      </dsp:txBody>
      <dsp:txXfrm>
        <a:off x="1499558" y="4667917"/>
        <a:ext cx="1988477" cy="1098032"/>
      </dsp:txXfrm>
    </dsp:sp>
    <dsp:sp modelId="{7BB26366-A7C4-4F6E-B139-C1957300CEC2}">
      <dsp:nvSpPr>
        <dsp:cNvPr id="0" name=""/>
        <dsp:cNvSpPr/>
      </dsp:nvSpPr>
      <dsp:spPr>
        <a:xfrm>
          <a:off x="314589" y="-327412"/>
          <a:ext cx="5176118" cy="5176118"/>
        </a:xfrm>
        <a:custGeom>
          <a:avLst/>
          <a:gdLst/>
          <a:ahLst/>
          <a:cxnLst/>
          <a:rect l="0" t="0" r="0" b="0"/>
          <a:pathLst>
            <a:path>
              <a:moveTo>
                <a:pt x="1490988" y="4932091"/>
              </a:moveTo>
              <a:arcTo wR="2588059" hR="2588059" stAng="6904853" swAng="1189503"/>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A9807E-21B9-498C-885A-A61868DAB3DC}">
      <dsp:nvSpPr>
        <dsp:cNvPr id="0" name=""/>
        <dsp:cNvSpPr/>
      </dsp:nvSpPr>
      <dsp:spPr>
        <a:xfrm>
          <a:off x="9" y="2728029"/>
          <a:ext cx="1797603" cy="135922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運動・感応・反応ゲーム</a:t>
          </a:r>
          <a:endParaRPr kumimoji="1" lang="ja-JP" altLang="en-US" sz="2200" kern="1200" dirty="0"/>
        </a:p>
      </dsp:txBody>
      <dsp:txXfrm>
        <a:off x="66361" y="2794381"/>
        <a:ext cx="1664899" cy="1226521"/>
      </dsp:txXfrm>
    </dsp:sp>
    <dsp:sp modelId="{FB43383B-B522-4B0C-BB9E-6345F8E4E5CE}">
      <dsp:nvSpPr>
        <dsp:cNvPr id="0" name=""/>
        <dsp:cNvSpPr/>
      </dsp:nvSpPr>
      <dsp:spPr>
        <a:xfrm>
          <a:off x="851902" y="585945"/>
          <a:ext cx="5176118" cy="5176118"/>
        </a:xfrm>
        <a:custGeom>
          <a:avLst/>
          <a:gdLst/>
          <a:ahLst/>
          <a:cxnLst/>
          <a:rect l="0" t="0" r="0" b="0"/>
          <a:pathLst>
            <a:path>
              <a:moveTo>
                <a:pt x="39955" y="2135050"/>
              </a:moveTo>
              <a:arcTo wR="2588059" hR="2588059" stAng="11404853" swAng="932720"/>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F8BDB8D-3786-4E16-A0D7-3C96EBFA6E71}">
      <dsp:nvSpPr>
        <dsp:cNvPr id="0" name=""/>
        <dsp:cNvSpPr/>
      </dsp:nvSpPr>
      <dsp:spPr>
        <a:xfrm>
          <a:off x="504056" y="792093"/>
          <a:ext cx="1846050" cy="1256145"/>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ja-JP" altLang="en-US" sz="2200" kern="1200" dirty="0" smtClean="0"/>
            <a:t>偶然・幸運・賭博ゲーム </a:t>
          </a:r>
          <a:endParaRPr kumimoji="1" lang="ja-JP" altLang="en-US" sz="2200" kern="1200" dirty="0"/>
        </a:p>
      </dsp:txBody>
      <dsp:txXfrm>
        <a:off x="565376" y="853413"/>
        <a:ext cx="1723410" cy="1133505"/>
      </dsp:txXfrm>
    </dsp:sp>
    <dsp:sp modelId="{C3A86A3A-4597-4CBF-BA30-329D8E340BFA}">
      <dsp:nvSpPr>
        <dsp:cNvPr id="0" name=""/>
        <dsp:cNvSpPr/>
      </dsp:nvSpPr>
      <dsp:spPr>
        <a:xfrm>
          <a:off x="410721" y="590158"/>
          <a:ext cx="5176118" cy="5176118"/>
        </a:xfrm>
        <a:custGeom>
          <a:avLst/>
          <a:gdLst/>
          <a:ahLst/>
          <a:cxnLst/>
          <a:rect l="0" t="0" r="0" b="0"/>
          <a:pathLst>
            <a:path>
              <a:moveTo>
                <a:pt x="1595056" y="198081"/>
              </a:moveTo>
              <a:arcTo wR="2588059" hR="2588059" stAng="14846267" swAng="1309742"/>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69A93-AAD7-441F-8947-46FE99E392DC}">
      <dsp:nvSpPr>
        <dsp:cNvPr id="0" name=""/>
        <dsp:cNvSpPr/>
      </dsp:nvSpPr>
      <dsp:spPr>
        <a:xfrm>
          <a:off x="0" y="289431"/>
          <a:ext cx="8496944" cy="1635075"/>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kumimoji="1" lang="ja-JP" altLang="en-US" sz="6500" kern="1200" dirty="0" smtClean="0"/>
            <a:t>目標達成の可視性</a:t>
          </a:r>
          <a:endParaRPr kumimoji="1" lang="ja-JP" altLang="en-US" sz="6500" kern="1200" dirty="0"/>
        </a:p>
      </dsp:txBody>
      <dsp:txXfrm>
        <a:off x="79818" y="369249"/>
        <a:ext cx="8337308" cy="1475439"/>
      </dsp:txXfrm>
    </dsp:sp>
    <dsp:sp modelId="{A1BFA075-A815-47C3-83FD-C1799C3DE67C}">
      <dsp:nvSpPr>
        <dsp:cNvPr id="0" name=""/>
        <dsp:cNvSpPr/>
      </dsp:nvSpPr>
      <dsp:spPr>
        <a:xfrm>
          <a:off x="0" y="1924506"/>
          <a:ext cx="8496944" cy="1850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778" tIns="82550" rIns="462280" bIns="82550" numCol="1" spcCol="1270" anchor="t" anchorCtr="0">
          <a:noAutofit/>
        </a:bodyPr>
        <a:lstStyle/>
        <a:p>
          <a:pPr marL="285750" lvl="1" indent="-285750" algn="l" defTabSz="2266950">
            <a:lnSpc>
              <a:spcPct val="90000"/>
            </a:lnSpc>
            <a:spcBef>
              <a:spcPct val="0"/>
            </a:spcBef>
            <a:spcAft>
              <a:spcPct val="20000"/>
            </a:spcAft>
            <a:buChar char="••"/>
          </a:pPr>
          <a:r>
            <a:rPr kumimoji="1" lang="ja-JP" altLang="en-US" sz="5100" kern="1200" dirty="0" smtClean="0"/>
            <a:t>モチベーションが上がる</a:t>
          </a:r>
          <a:endParaRPr kumimoji="1" lang="ja-JP" altLang="en-US" sz="5100" kern="1200" dirty="0"/>
        </a:p>
        <a:p>
          <a:pPr marL="285750" lvl="1" indent="-285750" algn="l" defTabSz="2266950">
            <a:lnSpc>
              <a:spcPct val="90000"/>
            </a:lnSpc>
            <a:spcBef>
              <a:spcPct val="0"/>
            </a:spcBef>
            <a:spcAft>
              <a:spcPct val="20000"/>
            </a:spcAft>
            <a:buChar char="••"/>
          </a:pPr>
          <a:r>
            <a:rPr kumimoji="1" lang="ja-JP" altLang="en-US" sz="5100" kern="1200" dirty="0" smtClean="0"/>
            <a:t>ポジティブな認知が高まる</a:t>
          </a:r>
          <a:endParaRPr kumimoji="1" lang="ja-JP" altLang="en-US" sz="5100" kern="1200" dirty="0"/>
        </a:p>
      </dsp:txBody>
      <dsp:txXfrm>
        <a:off x="0" y="1924506"/>
        <a:ext cx="8496944" cy="18500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717E5-27DD-4CDA-9784-AAFB89042412}">
      <dsp:nvSpPr>
        <dsp:cNvPr id="0" name=""/>
        <dsp:cNvSpPr/>
      </dsp:nvSpPr>
      <dsp:spPr>
        <a:xfrm>
          <a:off x="4118" y="0"/>
          <a:ext cx="3962102" cy="2016224"/>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ゲーミフィケーションを</a:t>
          </a:r>
          <a:r>
            <a:rPr kumimoji="1" lang="en-US" altLang="ja-JP" sz="2000" kern="1200" dirty="0" smtClean="0"/>
            <a:t/>
          </a:r>
          <a:br>
            <a:rPr kumimoji="1" lang="en-US" altLang="ja-JP" sz="2000" kern="1200" dirty="0" smtClean="0"/>
          </a:br>
          <a:r>
            <a:rPr kumimoji="1" lang="ja-JP" altLang="en-US" sz="2000" kern="1200" dirty="0" smtClean="0"/>
            <a:t>導入しないグループ</a:t>
          </a:r>
          <a:endParaRPr kumimoji="1" lang="ja-JP" altLang="en-US" sz="2000" kern="1200" dirty="0"/>
        </a:p>
      </dsp:txBody>
      <dsp:txXfrm>
        <a:off x="4118" y="0"/>
        <a:ext cx="3962102" cy="604867"/>
      </dsp:txXfrm>
    </dsp:sp>
    <dsp:sp modelId="{908D9672-C800-4A54-9FE9-C8FC40D37502}">
      <dsp:nvSpPr>
        <dsp:cNvPr id="0" name=""/>
        <dsp:cNvSpPr/>
      </dsp:nvSpPr>
      <dsp:spPr>
        <a:xfrm>
          <a:off x="251591" y="720077"/>
          <a:ext cx="3467156" cy="1099521"/>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カードの中から</a:t>
          </a:r>
          <a:r>
            <a:rPr kumimoji="1" lang="en-US" altLang="ja-JP" sz="2000" kern="1200" dirty="0" smtClean="0"/>
            <a:t/>
          </a:r>
          <a:br>
            <a:rPr kumimoji="1" lang="en-US" altLang="ja-JP" sz="2000" kern="1200" dirty="0" smtClean="0"/>
          </a:br>
          <a:r>
            <a:rPr kumimoji="1" lang="ja-JP" altLang="en-US" sz="2000" kern="1200" dirty="0" smtClean="0"/>
            <a:t>条件に合った好きなもの３つを選定</a:t>
          </a:r>
        </a:p>
      </dsp:txBody>
      <dsp:txXfrm>
        <a:off x="283795" y="752281"/>
        <a:ext cx="3402748" cy="1035113"/>
      </dsp:txXfrm>
    </dsp:sp>
    <dsp:sp modelId="{7FE575AA-1400-428C-B7DE-DEA5F0B7495D}">
      <dsp:nvSpPr>
        <dsp:cNvPr id="0" name=""/>
        <dsp:cNvSpPr/>
      </dsp:nvSpPr>
      <dsp:spPr>
        <a:xfrm>
          <a:off x="4263378" y="0"/>
          <a:ext cx="3962102" cy="2016224"/>
        </a:xfrm>
        <a:prstGeom prst="roundRect">
          <a:avLst>
            <a:gd name="adj" fmla="val 10000"/>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ゲーミフィケーションを</a:t>
          </a:r>
          <a:r>
            <a:rPr kumimoji="1" lang="en-US" altLang="ja-JP" sz="2000" kern="1200" dirty="0" smtClean="0"/>
            <a:t/>
          </a:r>
          <a:br>
            <a:rPr kumimoji="1" lang="en-US" altLang="ja-JP" sz="2000" kern="1200" dirty="0" smtClean="0"/>
          </a:br>
          <a:r>
            <a:rPr kumimoji="1" lang="ja-JP" altLang="en-US" sz="2000" kern="1200" dirty="0" smtClean="0"/>
            <a:t>導入するグループ</a:t>
          </a:r>
          <a:endParaRPr kumimoji="1" lang="ja-JP" altLang="en-US" sz="2000" kern="1200" dirty="0"/>
        </a:p>
      </dsp:txBody>
      <dsp:txXfrm>
        <a:off x="4263378" y="0"/>
        <a:ext cx="3962102" cy="604867"/>
      </dsp:txXfrm>
    </dsp:sp>
    <dsp:sp modelId="{B84DF50A-7702-4EB3-AA46-078C00F2EC40}">
      <dsp:nvSpPr>
        <dsp:cNvPr id="0" name=""/>
        <dsp:cNvSpPr/>
      </dsp:nvSpPr>
      <dsp:spPr>
        <a:xfrm>
          <a:off x="4529156" y="720077"/>
          <a:ext cx="3370259" cy="1071449"/>
        </a:xfrm>
        <a:prstGeom prst="roundRect">
          <a:avLst>
            <a:gd name="adj" fmla="val 10000"/>
          </a:avLst>
        </a:prstGeom>
        <a:solidFill>
          <a:schemeClr val="bg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カードの中から</a:t>
          </a:r>
          <a:r>
            <a:rPr kumimoji="1" lang="en-US" altLang="ja-JP" sz="2000" kern="1200" dirty="0" smtClean="0"/>
            <a:t/>
          </a:r>
          <a:br>
            <a:rPr kumimoji="1" lang="en-US" altLang="ja-JP" sz="2000" kern="1200" dirty="0" smtClean="0"/>
          </a:br>
          <a:r>
            <a:rPr kumimoji="1" lang="ja-JP" altLang="en-US" sz="2000" kern="1200" dirty="0" smtClean="0"/>
            <a:t>女子大生が選ぶ和菓子</a:t>
          </a:r>
          <a:r>
            <a:rPr kumimoji="1" lang="en-US" altLang="ja-JP" sz="2000" kern="1200" dirty="0" smtClean="0"/>
            <a:t>TOP3</a:t>
          </a:r>
          <a:br>
            <a:rPr kumimoji="1" lang="en-US" altLang="ja-JP" sz="2000" kern="1200" dirty="0" smtClean="0"/>
          </a:br>
          <a:r>
            <a:rPr kumimoji="1" lang="ja-JP" altLang="en-US" sz="2000" kern="1200" dirty="0" smtClean="0"/>
            <a:t>を選定</a:t>
          </a:r>
          <a:endParaRPr kumimoji="1" lang="en-US" altLang="ja-JP" sz="2000" kern="1200" dirty="0" smtClean="0"/>
        </a:p>
      </dsp:txBody>
      <dsp:txXfrm>
        <a:off x="4560538" y="751459"/>
        <a:ext cx="3307495" cy="10086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717E5-27DD-4CDA-9784-AAFB89042412}">
      <dsp:nvSpPr>
        <dsp:cNvPr id="0" name=""/>
        <dsp:cNvSpPr/>
      </dsp:nvSpPr>
      <dsp:spPr>
        <a:xfrm>
          <a:off x="4118" y="0"/>
          <a:ext cx="3962102" cy="201622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可視性の</a:t>
          </a:r>
          <a:r>
            <a:rPr kumimoji="1" lang="ja-JP" altLang="en-US" sz="2400" kern="1200" dirty="0" smtClean="0">
              <a:solidFill>
                <a:schemeClr val="tx2"/>
              </a:solidFill>
            </a:rPr>
            <a:t>低い</a:t>
          </a:r>
          <a:r>
            <a:rPr kumimoji="1" lang="ja-JP" altLang="en-US" sz="2000" kern="1200" dirty="0" smtClean="0"/>
            <a:t>ゲーミフィケーション</a:t>
          </a:r>
          <a:endParaRPr kumimoji="1" lang="ja-JP" altLang="en-US" sz="2000" kern="1200" dirty="0"/>
        </a:p>
      </dsp:txBody>
      <dsp:txXfrm>
        <a:off x="4118" y="0"/>
        <a:ext cx="3962102" cy="604867"/>
      </dsp:txXfrm>
    </dsp:sp>
    <dsp:sp modelId="{908D9672-C800-4A54-9FE9-C8FC40D37502}">
      <dsp:nvSpPr>
        <dsp:cNvPr id="0" name=""/>
        <dsp:cNvSpPr/>
      </dsp:nvSpPr>
      <dsp:spPr>
        <a:xfrm>
          <a:off x="251591" y="720077"/>
          <a:ext cx="3467156" cy="109952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カードの中から女子大生が</a:t>
          </a:r>
          <a:r>
            <a:rPr kumimoji="1" lang="en-US" altLang="ja-JP" sz="2000" kern="1200" dirty="0" smtClean="0"/>
            <a:t/>
          </a:r>
          <a:br>
            <a:rPr kumimoji="1" lang="en-US" altLang="ja-JP" sz="2000" kern="1200" dirty="0" smtClean="0"/>
          </a:br>
          <a:r>
            <a:rPr kumimoji="1" lang="ja-JP" altLang="en-US" sz="2000" kern="1200" dirty="0" smtClean="0"/>
            <a:t>選ぶ和菓子</a:t>
          </a:r>
          <a:r>
            <a:rPr kumimoji="1" lang="en-US" altLang="en-US" sz="2000" kern="1200" dirty="0" smtClean="0"/>
            <a:t>TOP3</a:t>
          </a:r>
          <a:r>
            <a:rPr kumimoji="1" lang="ja-JP" altLang="en-US" sz="2000" kern="1200" dirty="0" smtClean="0"/>
            <a:t>を選定</a:t>
          </a:r>
        </a:p>
      </dsp:txBody>
      <dsp:txXfrm>
        <a:off x="283795" y="752281"/>
        <a:ext cx="3402748" cy="1035114"/>
      </dsp:txXfrm>
    </dsp:sp>
    <dsp:sp modelId="{7FE575AA-1400-428C-B7DE-DEA5F0B7495D}">
      <dsp:nvSpPr>
        <dsp:cNvPr id="0" name=""/>
        <dsp:cNvSpPr/>
      </dsp:nvSpPr>
      <dsp:spPr>
        <a:xfrm>
          <a:off x="4263378" y="0"/>
          <a:ext cx="3962102" cy="2016225"/>
        </a:xfrm>
        <a:prstGeom prst="roundRect">
          <a:avLst>
            <a:gd name="adj" fmla="val 10000"/>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可視性の</a:t>
          </a:r>
          <a:r>
            <a:rPr kumimoji="1" lang="ja-JP" altLang="en-US" sz="2400" kern="1200" dirty="0" smtClean="0">
              <a:solidFill>
                <a:srgbClr val="FF0000"/>
              </a:solidFill>
            </a:rPr>
            <a:t>高い</a:t>
          </a:r>
          <a:r>
            <a:rPr kumimoji="1" lang="ja-JP" altLang="en-US" sz="2000" kern="1200" dirty="0" smtClean="0"/>
            <a:t>ゲーミフィケーション</a:t>
          </a:r>
          <a:endParaRPr kumimoji="1" lang="ja-JP" altLang="en-US" sz="2000" kern="1200" dirty="0"/>
        </a:p>
      </dsp:txBody>
      <dsp:txXfrm>
        <a:off x="4263378" y="0"/>
        <a:ext cx="3962102" cy="604867"/>
      </dsp:txXfrm>
    </dsp:sp>
    <dsp:sp modelId="{B84DF50A-7702-4EB3-AA46-078C00F2EC40}">
      <dsp:nvSpPr>
        <dsp:cNvPr id="0" name=""/>
        <dsp:cNvSpPr/>
      </dsp:nvSpPr>
      <dsp:spPr>
        <a:xfrm>
          <a:off x="4527349" y="720077"/>
          <a:ext cx="3370259" cy="985111"/>
        </a:xfrm>
        <a:prstGeom prst="roundRect">
          <a:avLst>
            <a:gd name="adj" fmla="val 10000"/>
          </a:avLst>
        </a:prstGeom>
        <a:solidFill>
          <a:schemeClr val="bg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カードの中から女子大生が</a:t>
          </a:r>
          <a:r>
            <a:rPr kumimoji="1" lang="en-US" altLang="ja-JP" sz="1800" kern="1200" dirty="0" smtClean="0"/>
            <a:t/>
          </a:r>
          <a:br>
            <a:rPr kumimoji="1" lang="en-US" altLang="ja-JP" sz="1800" kern="1200" dirty="0" smtClean="0"/>
          </a:br>
          <a:r>
            <a:rPr kumimoji="1" lang="ja-JP" altLang="en-US" sz="1800" kern="1200" dirty="0" smtClean="0"/>
            <a:t>選ぶ和菓子</a:t>
          </a:r>
          <a:r>
            <a:rPr kumimoji="1" lang="en-US" altLang="ja-JP" sz="1800" kern="1200" dirty="0" smtClean="0"/>
            <a:t>TOP3</a:t>
          </a:r>
          <a:r>
            <a:rPr kumimoji="1" lang="ja-JP" altLang="en-US" sz="1800" kern="1200" dirty="0" smtClean="0"/>
            <a:t>を選定</a:t>
          </a:r>
          <a:endParaRPr kumimoji="1" lang="en-US" altLang="ja-JP" sz="1800" kern="1200" dirty="0" smtClean="0"/>
        </a:p>
      </dsp:txBody>
      <dsp:txXfrm>
        <a:off x="4556202" y="748930"/>
        <a:ext cx="3312553" cy="92740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70B396-AA83-48ED-B41E-1556FF6E3DB4}" type="datetimeFigureOut">
              <a:rPr kumimoji="1" lang="ja-JP" altLang="en-US" smtClean="0"/>
              <a:t>2013/12/19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C38AD9-BF4E-4E01-B94D-1A30B4739DD2}" type="slidenum">
              <a:rPr kumimoji="1" lang="ja-JP" altLang="en-US" smtClean="0"/>
              <a:t>‹#›</a:t>
            </a:fld>
            <a:endParaRPr kumimoji="1" lang="ja-JP" altLang="en-US"/>
          </a:p>
        </p:txBody>
      </p:sp>
    </p:spTree>
    <p:extLst>
      <p:ext uri="{BB962C8B-B14F-4D97-AF65-F5344CB8AC3E}">
        <p14:creationId xmlns:p14="http://schemas.microsoft.com/office/powerpoint/2010/main" val="4049460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23</a:t>
            </a:fld>
            <a:endParaRPr kumimoji="1" lang="ja-JP" altLang="en-US"/>
          </a:p>
        </p:txBody>
      </p:sp>
    </p:spTree>
    <p:extLst>
      <p:ext uri="{BB962C8B-B14F-4D97-AF65-F5344CB8AC3E}">
        <p14:creationId xmlns:p14="http://schemas.microsoft.com/office/powerpoint/2010/main" val="240498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❶</a:t>
            </a:r>
            <a:r>
              <a:rPr lang="ja-JP" altLang="en-US"/>
              <a:t>思考・知識・戦略ゲーム（クイズ、パズル、クロスワード、テーブルゲームなど）</a:t>
            </a:r>
            <a:endParaRPr lang="en-US" altLang="ja-JP" dirty="0"/>
          </a:p>
          <a:p>
            <a:r>
              <a:rPr lang="ja-JP" altLang="en-US"/>
              <a:t>❷模倣・演技・追体験ゲーム（ロールプレイング、シミュレーションなど）</a:t>
            </a:r>
            <a:endParaRPr lang="ja-JP" altLang="en-US" dirty="0"/>
          </a:p>
          <a:p>
            <a:r>
              <a:rPr lang="ja-JP" altLang="en-US"/>
              <a:t>❸発見・探検・推理ゲーム（ミステリー、アドベンチャーゲームなど）</a:t>
            </a:r>
            <a:endParaRPr lang="ja-JP" altLang="en-US" dirty="0"/>
          </a:p>
          <a:p>
            <a:r>
              <a:rPr lang="ja-JP" altLang="en-US"/>
              <a:t>❹蓄積・育成・収集ゲーム（マイレージ、ポイント、育成ゲームなど）</a:t>
            </a:r>
            <a:endParaRPr lang="ja-JP" altLang="en-US" dirty="0"/>
          </a:p>
          <a:p>
            <a:r>
              <a:rPr lang="ja-JP" altLang="en-US"/>
              <a:t>❺創造・表現・構成ゲーム（ドローイング、デコレーションなど）</a:t>
            </a:r>
            <a:endParaRPr lang="ja-JP" altLang="en-US" dirty="0"/>
          </a:p>
          <a:p>
            <a:r>
              <a:rPr lang="ja-JP" altLang="en-US"/>
              <a:t>❻運動・感応・反応ゲーム（スポーツ、シューティング、ダンスなど）</a:t>
            </a:r>
            <a:endParaRPr lang="ja-JP" altLang="en-US" dirty="0"/>
          </a:p>
          <a:p>
            <a:r>
              <a:rPr lang="ja-JP" altLang="en-US"/>
              <a:t>❼偶然・幸運・賭博ゲーム （ダイスゲーム、宝くじ、ギャンブルなど）</a:t>
            </a:r>
            <a:endParaRPr lang="ja-JP" altLang="en-US" dirty="0"/>
          </a:p>
          <a:p>
            <a:endParaRPr kumimoji="1" lang="ja-JP" altLang="en-US"/>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24</a:t>
            </a:fld>
            <a:endParaRPr kumimoji="1" lang="ja-JP" altLang="en-US"/>
          </a:p>
        </p:txBody>
      </p:sp>
    </p:spTree>
    <p:extLst>
      <p:ext uri="{BB962C8B-B14F-4D97-AF65-F5344CB8AC3E}">
        <p14:creationId xmlns:p14="http://schemas.microsoft.com/office/powerpoint/2010/main" val="406625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29</a:t>
            </a:fld>
            <a:endParaRPr kumimoji="1" lang="ja-JP" altLang="en-US"/>
          </a:p>
        </p:txBody>
      </p:sp>
    </p:spTree>
    <p:extLst>
      <p:ext uri="{BB962C8B-B14F-4D97-AF65-F5344CB8AC3E}">
        <p14:creationId xmlns:p14="http://schemas.microsoft.com/office/powerpoint/2010/main" val="2960845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31</a:t>
            </a:fld>
            <a:endParaRPr kumimoji="1" lang="ja-JP" altLang="en-US"/>
          </a:p>
        </p:txBody>
      </p:sp>
    </p:spTree>
    <p:extLst>
      <p:ext uri="{BB962C8B-B14F-4D97-AF65-F5344CB8AC3E}">
        <p14:creationId xmlns:p14="http://schemas.microsoft.com/office/powerpoint/2010/main" val="1763846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dirty="0"/>
              <a:t>ゲ</a:t>
            </a:r>
            <a:r>
              <a:rPr lang="ja-JP" altLang="en-US"/>
              <a:t>ーミフィケーションを導入するグループと導入しないグループに分け、アンケート実施前に課題を行った。ゲーミフィケーションを導入しないグループにも同じように負荷がかかるように作業を実施した。</a:t>
            </a:r>
            <a:endParaRPr lang="ja-JP" altLang="en-US" dirty="0"/>
          </a:p>
          <a:p>
            <a:endParaRPr kumimoji="1" lang="ja-JP" altLang="en-US"/>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35</a:t>
            </a:fld>
            <a:endParaRPr kumimoji="1" lang="ja-JP" altLang="en-US"/>
          </a:p>
        </p:txBody>
      </p:sp>
    </p:spTree>
    <p:extLst>
      <p:ext uri="{BB962C8B-B14F-4D97-AF65-F5344CB8AC3E}">
        <p14:creationId xmlns:p14="http://schemas.microsoft.com/office/powerpoint/2010/main" val="4089736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dirty="0"/>
              <a:t>ゲ</a:t>
            </a:r>
            <a:r>
              <a:rPr lang="ja-JP" altLang="en-US"/>
              <a:t>ーミフィケーションを導入するグループと導入しないグループに分け、アンケート実施前に課題を行った。ゲーミフィケーションを導入しないグループにも同じように負荷がかかるように作業を実施した。</a:t>
            </a:r>
            <a:endParaRPr lang="ja-JP" altLang="en-US" dirty="0"/>
          </a:p>
          <a:p>
            <a:endParaRPr kumimoji="1" lang="ja-JP" altLang="en-US"/>
          </a:p>
        </p:txBody>
      </p:sp>
      <p:sp>
        <p:nvSpPr>
          <p:cNvPr id="4" name="スライド番号プレースホルダー 3"/>
          <p:cNvSpPr>
            <a:spLocks noGrp="1"/>
          </p:cNvSpPr>
          <p:nvPr>
            <p:ph type="sldNum" sz="quarter" idx="10"/>
          </p:nvPr>
        </p:nvSpPr>
        <p:spPr/>
        <p:txBody>
          <a:bodyPr/>
          <a:lstStyle/>
          <a:p>
            <a:fld id="{5DC38AD9-BF4E-4E01-B94D-1A30B4739DD2}" type="slidenum">
              <a:rPr kumimoji="1" lang="ja-JP" altLang="en-US" smtClean="0"/>
              <a:t>43</a:t>
            </a:fld>
            <a:endParaRPr kumimoji="1" lang="ja-JP" altLang="en-US"/>
          </a:p>
        </p:txBody>
      </p:sp>
    </p:spTree>
    <p:extLst>
      <p:ext uri="{BB962C8B-B14F-4D97-AF65-F5344CB8AC3E}">
        <p14:creationId xmlns:p14="http://schemas.microsoft.com/office/powerpoint/2010/main" val="4089736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FC3CAD4-FB44-49FF-B238-356C39A9C368}"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51515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9F48FE0-5B03-4E38-B935-3EAD13B3BB50}"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173335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5639F1-49A5-4D69-90CA-A0870274AF46}"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155322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A8778ED-590C-4419-B804-8C8B074429F7}"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EAB061E-A652-475E-B806-9B8B3BD9C173}" type="slidenum">
              <a:rPr lang="ja-JP" altLang="en-US" smtClean="0"/>
              <a:pPr/>
              <a:t>‹#›</a:t>
            </a:fld>
            <a:endParaRPr lang="ja-JP" altLang="en-US" dirty="0"/>
          </a:p>
        </p:txBody>
      </p:sp>
    </p:spTree>
    <p:extLst>
      <p:ext uri="{BB962C8B-B14F-4D97-AF65-F5344CB8AC3E}">
        <p14:creationId xmlns:p14="http://schemas.microsoft.com/office/powerpoint/2010/main" val="3951515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BA0B85B-F051-4280-BB24-B03407B618FE}"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0A4E18D-271E-4351-818D-A0272C957963}" type="slidenum">
              <a:rPr lang="ja-JP" altLang="en-US" smtClean="0"/>
              <a:t>‹#›</a:t>
            </a:fld>
            <a:endParaRPr lang="ja-JP" altLang="en-US" dirty="0"/>
          </a:p>
        </p:txBody>
      </p:sp>
    </p:spTree>
    <p:extLst>
      <p:ext uri="{BB962C8B-B14F-4D97-AF65-F5344CB8AC3E}">
        <p14:creationId xmlns:p14="http://schemas.microsoft.com/office/powerpoint/2010/main" val="390871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5A28FBC-6F2E-4FB3-9384-1C8719404272}"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80306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216F218-9A0F-47A5-B8D2-FFEA16F35154}"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531846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2F6F963-4317-4801-AE74-8B83EA73EC0D}" type="datetime1">
              <a:rPr kumimoji="1" lang="ja-JP" altLang="en-US" smtClean="0"/>
              <a:t>2013/12/19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28393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D773992-270B-41C9-A9B5-401D0552958F}" type="datetime1">
              <a:rPr kumimoji="1" lang="ja-JP" altLang="en-US" smtClean="0"/>
              <a:t>2013/12/19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04068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F66EAA3-2600-46B8-84DF-D6434EDCEEE1}" type="datetime1">
              <a:rPr kumimoji="1" lang="ja-JP" altLang="en-US" smtClean="0"/>
              <a:t>2013/12/19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96597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D6DFD3F-BCC1-4CED-82E5-FEC3205BFE5F}"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928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F9CC7E-0C56-431D-896F-20A4EF6211CA}"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087128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A614DBC-9BDF-4277-84BE-4CCBF8962278}"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164540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AA75F39-C93D-4E17-91F2-175F385C4D00}"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173335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F4F5984-D23C-4EEA-9720-5FE37C19C5BC}"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155322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7848E6A-3FB8-40D1-BCA3-7258BB2F3E2C}"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51515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1E37876-17BA-496C-B3B6-42C8684BCBE4}"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087128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9BDC5B1-57D7-4848-B81B-6E1D70396F56}"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80306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C9F0CC0-0FA1-4678-82E7-58BD49C1EE32}"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5318464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8C169D9-8FA1-47DA-9E3F-9391DC05CD2D}" type="datetime1">
              <a:rPr kumimoji="1" lang="ja-JP" altLang="en-US" smtClean="0"/>
              <a:t>2013/12/19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283931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21F2E85-FD9F-432E-A4A5-E89240DF4944}" type="datetime1">
              <a:rPr kumimoji="1" lang="ja-JP" altLang="en-US" smtClean="0"/>
              <a:t>2013/12/19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0406840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72E2DF3-F066-46F0-9030-BE442969D75A}" type="datetime1">
              <a:rPr kumimoji="1" lang="ja-JP" altLang="en-US" smtClean="0"/>
              <a:t>2013/12/19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96597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0C6270F-D240-499D-B60C-79A08F7B4199}"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803064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76870F8-AAD0-453C-AB05-96772384D669}"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92848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5CB3FD7-523B-400D-A20E-9A2CE15CEA8E}"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164540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C0D5221-2A48-4456-9991-294A76EA5101}"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1733356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878ED3B-76BF-44BB-9A57-28B2F210B1C8}"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155322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D537746-C0EC-4074-98F9-A7BC9E01BA31}"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51515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F35253A-5A55-45FA-8E0D-49E204DB1A03}"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9087128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FCA8EED-BE97-4776-BB87-10EB202D7FE5}"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803064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8EB2561-C0FC-4C34-ACA7-9971AA0A89C7}"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5318464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13A76C2-11E5-4075-A87C-41E78867A964}" type="datetime1">
              <a:rPr kumimoji="1" lang="ja-JP" altLang="en-US" smtClean="0"/>
              <a:t>2013/12/19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2839311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F09DBA0-B28B-47A9-AE84-DAC2E4284F0B}" type="datetime1">
              <a:rPr kumimoji="1" lang="ja-JP" altLang="en-US" smtClean="0"/>
              <a:t>2013/12/19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04068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A878183-7384-422B-8B22-8C7A458C4006}"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5318464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3DF6B6-81FF-40AB-8F72-BF0036C33EC4}" type="datetime1">
              <a:rPr kumimoji="1" lang="ja-JP" altLang="en-US" smtClean="0"/>
              <a:t>2013/12/19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965973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BB9DE68-6815-4222-9628-FD831FC9ADF2}"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92848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3991FDB-874C-465C-B0CC-636ED06E1DBA}"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164540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191339A-53D4-49E7-884C-C9CA9B4BA97A}"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173335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2CC59F5-8795-4BF1-849A-EE5AEA8CEB53}" type="datetime1">
              <a:rPr kumimoji="1" lang="ja-JP" altLang="en-US" smtClean="0"/>
              <a:t>2013/12/19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715532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F990506-7F9A-483F-8EAE-BA82A7377802}" type="datetime1">
              <a:rPr kumimoji="1" lang="ja-JP" altLang="en-US" smtClean="0"/>
              <a:t>2013/12/19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283931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FC24014-B529-4B4B-BA3B-DFAA70FC21AD}" type="datetime1">
              <a:rPr kumimoji="1" lang="ja-JP" altLang="en-US" smtClean="0"/>
              <a:t>2013/12/19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040684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B0C95A7-3395-404F-B592-88509E558419}" type="datetime1">
              <a:rPr kumimoji="1" lang="ja-JP" altLang="en-US" smtClean="0"/>
              <a:t>2013/12/19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496597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7E7342F-C58F-49D3-99B1-DA57AEDA7680}"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9284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5DD9A01-8B3F-4B23-ACDC-C43B13D3A8D4}" type="datetime1">
              <a:rPr kumimoji="1" lang="ja-JP" altLang="en-US" smtClean="0"/>
              <a:t>2013/12/19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3116454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514C9-3F2A-4A5F-BB7F-8C26B555E9FF}" type="datetime1">
              <a:rPr kumimoji="1" lang="ja-JP" altLang="en-US" smtClean="0"/>
              <a:t>2013/12/19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761A3-0034-459D-AA44-224C5AAB7F0E}" type="slidenum">
              <a:rPr lang="ja-JP" altLang="en-US" smtClean="0"/>
              <a:t>‹#›</a:t>
            </a:fld>
            <a:endParaRPr lang="ja-JP" altLang="en-US" dirty="0"/>
          </a:p>
        </p:txBody>
      </p:sp>
    </p:spTree>
    <p:extLst>
      <p:ext uri="{BB962C8B-B14F-4D97-AF65-F5344CB8AC3E}">
        <p14:creationId xmlns:p14="http://schemas.microsoft.com/office/powerpoint/2010/main" val="80686335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9A44F-0A04-404F-88BF-4D6D45097CEC}" type="datetime1">
              <a:rPr kumimoji="1" lang="ja-JP" altLang="en-US" smtClean="0"/>
              <a:t>2013/12/19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BA18A3-E84C-471C-9B84-5CFB03AA1CB0}" type="slidenum">
              <a:rPr lang="ja-JP" altLang="en-US" smtClean="0"/>
              <a:t>‹#›</a:t>
            </a:fld>
            <a:endParaRPr lang="ja-JP" altLang="en-US" dirty="0"/>
          </a:p>
        </p:txBody>
      </p:sp>
    </p:spTree>
    <p:extLst>
      <p:ext uri="{BB962C8B-B14F-4D97-AF65-F5344CB8AC3E}">
        <p14:creationId xmlns:p14="http://schemas.microsoft.com/office/powerpoint/2010/main" val="806863356"/>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9A44F-0A04-404F-88BF-4D6D45097CEC}" type="datetime1">
              <a:rPr kumimoji="1" lang="ja-JP" altLang="en-US" smtClean="0"/>
              <a:t>2013/12/19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BA18A3-E84C-471C-9B84-5CFB03AA1CB0}" type="slidenum">
              <a:rPr lang="ja-JP" altLang="en-US" smtClean="0"/>
              <a:t>‹#›</a:t>
            </a:fld>
            <a:endParaRPr lang="ja-JP" altLang="en-US" dirty="0"/>
          </a:p>
        </p:txBody>
      </p:sp>
    </p:spTree>
    <p:extLst>
      <p:ext uri="{BB962C8B-B14F-4D97-AF65-F5344CB8AC3E}">
        <p14:creationId xmlns:p14="http://schemas.microsoft.com/office/powerpoint/2010/main" val="806863356"/>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4B694D-57C4-4E46-ADCF-C031E56E3708}" type="datetime1">
              <a:rPr kumimoji="1" lang="ja-JP" altLang="en-US" smtClean="0"/>
              <a:t>2013/12/19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D25268-D044-4C94-835C-BEB4EE3C44FD}" type="slidenum">
              <a:rPr kumimoji="1" lang="ja-JP" altLang="en-US" smtClean="0"/>
              <a:t>‹#›</a:t>
            </a:fld>
            <a:endParaRPr kumimoji="1" lang="ja-JP" altLang="en-US"/>
          </a:p>
        </p:txBody>
      </p:sp>
    </p:spTree>
    <p:extLst>
      <p:ext uri="{BB962C8B-B14F-4D97-AF65-F5344CB8AC3E}">
        <p14:creationId xmlns:p14="http://schemas.microsoft.com/office/powerpoint/2010/main" val="80686335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4.xml"/><Relationship Id="rId5" Type="http://schemas.openxmlformats.org/officeDocument/2006/relationships/image" Target="../media/image31.JPG"/><Relationship Id="rId4" Type="http://schemas.openxmlformats.org/officeDocument/2006/relationships/image" Target="../media/image30.jpe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JPG"/><Relationship Id="rId2" Type="http://schemas.openxmlformats.org/officeDocument/2006/relationships/image" Target="../media/image32.jpeg"/><Relationship Id="rId1" Type="http://schemas.openxmlformats.org/officeDocument/2006/relationships/slideLayout" Target="../slideLayouts/slideLayout24.xml"/><Relationship Id="rId6" Type="http://schemas.openxmlformats.org/officeDocument/2006/relationships/image" Target="../media/image30.jpeg"/><Relationship Id="rId5" Type="http://schemas.openxmlformats.org/officeDocument/2006/relationships/image" Target="../media/image34.jpg"/><Relationship Id="rId4" Type="http://schemas.openxmlformats.org/officeDocument/2006/relationships/image" Target="../media/image33.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png"/><Relationship Id="rId3" Type="http://schemas.openxmlformats.org/officeDocument/2006/relationships/image" Target="../media/image4.emf"/><Relationship Id="rId7" Type="http://schemas.openxmlformats.org/officeDocument/2006/relationships/image" Target="../media/image8.emf"/><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png"/><Relationship Id="rId9" Type="http://schemas.microsoft.com/office/2007/relationships/hdphoto" Target="../media/hdphoto1.wdp"/></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2.jpeg"/><Relationship Id="rId1" Type="http://schemas.openxmlformats.org/officeDocument/2006/relationships/slideLayout" Target="../slideLayouts/slideLayout24.xml"/><Relationship Id="rId5" Type="http://schemas.openxmlformats.org/officeDocument/2006/relationships/image" Target="../media/image31.JPG"/><Relationship Id="rId4" Type="http://schemas.openxmlformats.org/officeDocument/2006/relationships/image" Target="../media/image30.jpeg"/></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4.xml"/><Relationship Id="rId5" Type="http://schemas.openxmlformats.org/officeDocument/2006/relationships/image" Target="../media/image37.jpg"/><Relationship Id="rId4" Type="http://schemas.openxmlformats.org/officeDocument/2006/relationships/image" Target="../media/image31.JPG"/></Relationships>
</file>

<file path=ppt/slides/_rels/slide4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4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hyperlink" Target="http://bizgate.nikkei.co.jp/article/13083519_5.html" TargetMode="External"/><Relationship Id="rId2" Type="http://schemas.openxmlformats.org/officeDocument/2006/relationships/hyperlink" Target="http://www.soumu.go.jp/johotsusintokei/linkdata/ic_sensasu_h18.pdf"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1839913"/>
            <a:ext cx="9144000" cy="1877119"/>
          </a:xfrm>
          <a:prstGeom prst="rect">
            <a:avLst/>
          </a:prstGeom>
          <a:solidFill>
            <a:schemeClr val="accent5">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ctrTitle"/>
          </p:nvPr>
        </p:nvSpPr>
        <p:spPr>
          <a:xfrm>
            <a:off x="600222" y="2037229"/>
            <a:ext cx="7772400" cy="1470025"/>
          </a:xfrm>
        </p:spPr>
        <p:txBody>
          <a:bodyPr/>
          <a:lstStyle/>
          <a:p>
            <a:r>
              <a:rPr lang="ja-JP" altLang="en-US" dirty="0" smtClean="0"/>
              <a:t>ゲーミフィケーションが</a:t>
            </a:r>
            <a:r>
              <a:rPr lang="en-US" altLang="ja-JP" dirty="0" smtClean="0"/>
              <a:t/>
            </a:r>
            <a:br>
              <a:rPr lang="en-US" altLang="ja-JP" dirty="0" smtClean="0"/>
            </a:br>
            <a:r>
              <a:rPr lang="ja-JP" altLang="en-US" dirty="0" smtClean="0"/>
              <a:t>商品想起に与える影響</a:t>
            </a:r>
            <a:endParaRPr kumimoji="1" lang="ja-JP" altLang="en-US" dirty="0"/>
          </a:p>
        </p:txBody>
      </p:sp>
      <p:sp>
        <p:nvSpPr>
          <p:cNvPr id="3" name="サブタイトル 2"/>
          <p:cNvSpPr>
            <a:spLocks noGrp="1"/>
          </p:cNvSpPr>
          <p:nvPr>
            <p:ph type="subTitle" idx="1"/>
          </p:nvPr>
        </p:nvSpPr>
        <p:spPr>
          <a:xfrm>
            <a:off x="4644008" y="4941168"/>
            <a:ext cx="4716016" cy="1008112"/>
          </a:xfrm>
        </p:spPr>
        <p:txBody>
          <a:bodyPr>
            <a:normAutofit/>
          </a:bodyPr>
          <a:lstStyle/>
          <a:p>
            <a:r>
              <a:rPr lang="ja-JP" altLang="en-US" sz="2000" dirty="0">
                <a:solidFill>
                  <a:schemeClr val="tx1"/>
                </a:solidFill>
              </a:rPr>
              <a:t>田嶋ゼミナール　</a:t>
            </a:r>
            <a:r>
              <a:rPr lang="en-US" altLang="ja-JP" sz="2000" dirty="0">
                <a:solidFill>
                  <a:schemeClr val="tx1"/>
                </a:solidFill>
              </a:rPr>
              <a:t>B</a:t>
            </a:r>
            <a:r>
              <a:rPr lang="ja-JP" altLang="en-US" sz="2000" dirty="0">
                <a:solidFill>
                  <a:schemeClr val="tx1"/>
                </a:solidFill>
              </a:rPr>
              <a:t>班　</a:t>
            </a:r>
            <a:endParaRPr lang="en-US" altLang="ja-JP" sz="2000" dirty="0" smtClean="0">
              <a:solidFill>
                <a:schemeClr val="tx1">
                  <a:lumMod val="50000"/>
                  <a:lumOff val="50000"/>
                </a:schemeClr>
              </a:solidFill>
            </a:endParaRPr>
          </a:p>
          <a:p>
            <a:r>
              <a:rPr lang="ja-JP" altLang="en-US" sz="2000" dirty="0">
                <a:solidFill>
                  <a:schemeClr val="tx1"/>
                </a:solidFill>
              </a:rPr>
              <a:t>解良　鈴木　高橋　謝　青柳</a:t>
            </a:r>
            <a:endParaRPr kumimoji="1" lang="ja-JP" altLang="en-US" dirty="0">
              <a:solidFill>
                <a:schemeClr val="tx1">
                  <a:lumMod val="50000"/>
                  <a:lumOff val="50000"/>
                </a:schemeClr>
              </a:solidFill>
            </a:endParaRPr>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1</a:t>
            </a:fld>
            <a:endParaRPr kumimoji="1" lang="ja-JP" altLang="en-US" dirty="0"/>
          </a:p>
        </p:txBody>
      </p:sp>
    </p:spTree>
    <p:extLst>
      <p:ext uri="{BB962C8B-B14F-4D97-AF65-F5344CB8AC3E}">
        <p14:creationId xmlns:p14="http://schemas.microsoft.com/office/powerpoint/2010/main" val="10170746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5983" y="764704"/>
            <a:ext cx="8623069" cy="1143000"/>
          </a:xfrm>
        </p:spPr>
        <p:txBody>
          <a:bodyPr>
            <a:normAutofit fontScale="90000"/>
          </a:bodyPr>
          <a:lstStyle/>
          <a:p>
            <a:r>
              <a:rPr kumimoji="1" lang="ja-JP" altLang="en-US" dirty="0"/>
              <a:t>ゲーミフィケーションが</a:t>
            </a:r>
            <a:r>
              <a:rPr lang="ja-JP" altLang="en-US" dirty="0"/>
              <a:t/>
            </a:r>
            <a:br>
              <a:rPr lang="ja-JP" altLang="en-US" dirty="0"/>
            </a:br>
            <a:r>
              <a:rPr kumimoji="1" lang="ja-JP" altLang="en-US" dirty="0"/>
              <a:t>応用されているもの</a:t>
            </a:r>
            <a:r>
              <a:rPr lang="ja-JP" altLang="en-US" dirty="0"/>
              <a:t/>
            </a:r>
            <a:br>
              <a:rPr lang="ja-JP" altLang="en-US" dirty="0"/>
            </a:b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664227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スライド番号プレースホルダー 2"/>
          <p:cNvSpPr>
            <a:spLocks noGrp="1"/>
          </p:cNvSpPr>
          <p:nvPr>
            <p:ph type="sldNum" sz="quarter" idx="12"/>
          </p:nvPr>
        </p:nvSpPr>
        <p:spPr>
          <a:xfrm>
            <a:off x="8532440" y="6381328"/>
            <a:ext cx="442392" cy="365125"/>
          </a:xfrm>
        </p:spPr>
        <p:txBody>
          <a:bodyPr/>
          <a:lstStyle/>
          <a:p>
            <a:fld id="{24D25268-D044-4C94-835C-BEB4EE3C44FD}" type="slidenum">
              <a:rPr kumimoji="1" lang="ja-JP" altLang="en-US" sz="1600" smtClean="0">
                <a:solidFill>
                  <a:schemeClr val="tx1"/>
                </a:solidFill>
              </a:rPr>
              <a:t>10</a:t>
            </a:fld>
            <a:endParaRPr kumimoji="1" lang="ja-JP" altLang="en-US" dirty="0">
              <a:solidFill>
                <a:schemeClr val="tx1"/>
              </a:solidFill>
            </a:endParaRPr>
          </a:p>
        </p:txBody>
      </p:sp>
      <p:sp>
        <p:nvSpPr>
          <p:cNvPr id="5" name="テキスト ボックス 4"/>
          <p:cNvSpPr txBox="1"/>
          <p:nvPr/>
        </p:nvSpPr>
        <p:spPr>
          <a:xfrm>
            <a:off x="827584" y="6196662"/>
            <a:ext cx="7128792" cy="369332"/>
          </a:xfrm>
          <a:prstGeom prst="rect">
            <a:avLst/>
          </a:prstGeom>
          <a:noFill/>
        </p:spPr>
        <p:txBody>
          <a:bodyPr wrap="square" rtlCol="0">
            <a:spAutoFit/>
          </a:bodyPr>
          <a:lstStyle/>
          <a:p>
            <a:r>
              <a:rPr lang="ja-JP" altLang="en-US" dirty="0"/>
              <a:t>「特集・経営とゲーミフィケーション」に</a:t>
            </a:r>
            <a:r>
              <a:rPr lang="ja-JP" altLang="en-US" dirty="0" smtClean="0"/>
              <a:t>寄せて　フジビジネスレビュー</a:t>
            </a:r>
            <a:endParaRPr lang="ja-JP" altLang="en-US" dirty="0"/>
          </a:p>
        </p:txBody>
      </p:sp>
      <p:pic>
        <p:nvPicPr>
          <p:cNvPr id="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80342"/>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84359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457200" y="1772816"/>
            <a:ext cx="8229600" cy="1396752"/>
          </a:xfrm>
        </p:spPr>
        <p:txBody>
          <a:bodyPr>
            <a:normAutofit/>
          </a:bodyPr>
          <a:lstStyle/>
          <a:p>
            <a:pPr marL="0" indent="0">
              <a:buNone/>
            </a:pPr>
            <a:r>
              <a:rPr kumimoji="1" lang="ja-JP" altLang="en-US" dirty="0"/>
              <a:t>ゲーミフィケーションを</a:t>
            </a:r>
            <a:r>
              <a:rPr lang="ja-JP" altLang="en-US" dirty="0"/>
              <a:t>マ</a:t>
            </a:r>
            <a:r>
              <a:rPr kumimoji="1" lang="ja-JP" altLang="en-US" dirty="0"/>
              <a:t>ー</a:t>
            </a:r>
            <a:r>
              <a:rPr lang="ja-JP" altLang="en-US" dirty="0"/>
              <a:t>ケティ</a:t>
            </a:r>
            <a:r>
              <a:rPr kumimoji="1" lang="ja-JP" altLang="en-US" dirty="0"/>
              <a:t>ン</a:t>
            </a:r>
            <a:r>
              <a:rPr lang="ja-JP" altLang="en-US" dirty="0"/>
              <a:t>グ</a:t>
            </a:r>
            <a:r>
              <a:rPr kumimoji="1" lang="ja-JP" altLang="en-US" dirty="0"/>
              <a:t>として導入した場合</a:t>
            </a:r>
            <a:r>
              <a:rPr kumimoji="1" lang="ja-JP" altLang="en-US" dirty="0" smtClean="0"/>
              <a:t>、</a:t>
            </a:r>
            <a:r>
              <a:rPr lang="ja-JP" altLang="en-US" dirty="0" smtClean="0"/>
              <a:t>どんな効果があるのだろうか？</a:t>
            </a:r>
            <a:endParaRPr kumimoji="1" lang="ja-JP" altLang="en-US" dirty="0"/>
          </a:p>
        </p:txBody>
      </p:sp>
      <p:sp>
        <p:nvSpPr>
          <p:cNvPr id="4" name="スライド番号プレースホルダー 3"/>
          <p:cNvSpPr>
            <a:spLocks noGrp="1"/>
          </p:cNvSpPr>
          <p:nvPr>
            <p:ph type="sldNum" sz="quarter" idx="12"/>
          </p:nvPr>
        </p:nvSpPr>
        <p:spPr>
          <a:xfrm>
            <a:off x="8460432" y="6309320"/>
            <a:ext cx="514400" cy="365125"/>
          </a:xfrm>
        </p:spPr>
        <p:txBody>
          <a:bodyPr/>
          <a:lstStyle/>
          <a:p>
            <a:fld id="{20A4E18D-271E-4351-818D-A0272C957963}" type="slidenum">
              <a:rPr lang="ja-JP" altLang="en-US" sz="1600" smtClean="0">
                <a:solidFill>
                  <a:schemeClr val="tx1"/>
                </a:solidFill>
              </a:rPr>
              <a:t>11</a:t>
            </a:fld>
            <a:endParaRPr lang="ja-JP" altLang="en-US" sz="1600" dirty="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5536" y="3717032"/>
            <a:ext cx="2331620" cy="23316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L 字 4"/>
          <p:cNvSpPr/>
          <p:nvPr/>
        </p:nvSpPr>
        <p:spPr>
          <a:xfrm>
            <a:off x="0" y="0"/>
            <a:ext cx="9145399" cy="6875670"/>
          </a:xfrm>
          <a:prstGeom prst="corner">
            <a:avLst>
              <a:gd name="adj1" fmla="val 3048"/>
              <a:gd name="adj2" fmla="val 2624"/>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5"/>
          <p:cNvSpPr/>
          <p:nvPr/>
        </p:nvSpPr>
        <p:spPr>
          <a:xfrm rot="10800000">
            <a:off x="12027" y="0"/>
            <a:ext cx="9131973" cy="6875670"/>
          </a:xfrm>
          <a:prstGeom prst="corner">
            <a:avLst>
              <a:gd name="adj1" fmla="val 2751"/>
              <a:gd name="adj2" fmla="val 262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5458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normAutofit/>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lang="ja-JP" altLang="en-US" dirty="0"/>
              <a:t>ゲーミフィケーションと</a:t>
            </a:r>
            <a:r>
              <a:rPr lang="ja-JP" altLang="en-US" dirty="0" smtClean="0"/>
              <a:t>は</a:t>
            </a:r>
            <a:endParaRPr lang="en-US" altLang="ja-JP" dirty="0" smtClean="0"/>
          </a:p>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sz="4400" dirty="0">
                <a:solidFill>
                  <a:schemeClr val="accent6">
                    <a:lumMod val="75000"/>
                  </a:schemeClr>
                </a:solidFill>
              </a:rPr>
              <a:t>先行</a:t>
            </a:r>
            <a:r>
              <a:rPr lang="ja-JP" altLang="en-US" sz="4400" dirty="0" smtClean="0">
                <a:solidFill>
                  <a:schemeClr val="accent6">
                    <a:lumMod val="75000"/>
                  </a:schemeClr>
                </a:solidFill>
              </a:rPr>
              <a:t>研究</a:t>
            </a:r>
            <a:endParaRPr lang="en-US" altLang="ja-JP" sz="4400" dirty="0" smtClean="0">
              <a:solidFill>
                <a:schemeClr val="accent6">
                  <a:lumMod val="75000"/>
                </a:schemeClr>
              </a:solidFill>
            </a:endParaRPr>
          </a:p>
          <a:p>
            <a:pPr marL="514350" indent="-514350">
              <a:buFont typeface="+mj-lt"/>
              <a:buAutoNum type="arabicPeriod"/>
            </a:pPr>
            <a:r>
              <a:rPr kumimoji="1" lang="ja-JP" altLang="en-US" dirty="0" smtClean="0"/>
              <a:t>仮説導出</a:t>
            </a:r>
            <a:endParaRPr lang="en-US" altLang="ja-JP" dirty="0"/>
          </a:p>
          <a:p>
            <a:pPr marL="514350" indent="-514350">
              <a:buFont typeface="+mj-lt"/>
              <a:buAutoNum type="arabicPeriod"/>
            </a:pPr>
            <a:r>
              <a:rPr kumimoji="1" lang="ja-JP" altLang="en-US" dirty="0" smtClean="0"/>
              <a:t>検証</a:t>
            </a:r>
            <a:endParaRPr kumimoji="1" lang="en-US" altLang="ja-JP" dirty="0" smtClean="0"/>
          </a:p>
        </p:txBody>
      </p:sp>
      <p:sp>
        <p:nvSpPr>
          <p:cNvPr id="4" name="スライド番号プレースホルダー 3"/>
          <p:cNvSpPr>
            <a:spLocks noGrp="1"/>
          </p:cNvSpPr>
          <p:nvPr>
            <p:ph type="sldNum" sz="quarter" idx="12"/>
          </p:nvPr>
        </p:nvSpPr>
        <p:spPr>
          <a:xfrm>
            <a:off x="8532440" y="6309320"/>
            <a:ext cx="442392" cy="365125"/>
          </a:xfrm>
        </p:spPr>
        <p:txBody>
          <a:bodyPr/>
          <a:lstStyle/>
          <a:p>
            <a:fld id="{20A4E18D-271E-4351-818D-A0272C957963}" type="slidenum">
              <a:rPr lang="ja-JP" altLang="en-US" sz="1600" smtClean="0">
                <a:solidFill>
                  <a:schemeClr val="tx1"/>
                </a:solidFill>
              </a:rPr>
              <a:t>12</a:t>
            </a:fld>
            <a:endParaRPr lang="ja-JP" altLang="en-US" dirty="0">
              <a:solidFill>
                <a:schemeClr val="tx1"/>
              </a:solidFill>
            </a:endParaRPr>
          </a:p>
        </p:txBody>
      </p:sp>
    </p:spTree>
    <p:extLst>
      <p:ext uri="{BB962C8B-B14F-4D97-AF65-F5344CB8AC3E}">
        <p14:creationId xmlns:p14="http://schemas.microsoft.com/office/powerpoint/2010/main" val="3270773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テキスト ボックス 4"/>
          <p:cNvSpPr txBox="1"/>
          <p:nvPr/>
        </p:nvSpPr>
        <p:spPr>
          <a:xfrm>
            <a:off x="683568" y="1663881"/>
            <a:ext cx="7920880" cy="2246769"/>
          </a:xfrm>
          <a:prstGeom prst="rect">
            <a:avLst/>
          </a:prstGeom>
          <a:ln w="38100"/>
        </p:spPr>
        <p:style>
          <a:lnRef idx="2">
            <a:schemeClr val="accent6"/>
          </a:lnRef>
          <a:fillRef idx="1">
            <a:schemeClr val="lt1"/>
          </a:fillRef>
          <a:effectRef idx="0">
            <a:schemeClr val="accent6"/>
          </a:effectRef>
          <a:fontRef idx="minor">
            <a:schemeClr val="dk1"/>
          </a:fontRef>
        </p:style>
        <p:txBody>
          <a:bodyPr wrap="square" rtlCol="0">
            <a:spAutoFit/>
          </a:bodyPr>
          <a:lstStyle/>
          <a:p>
            <a:pPr algn="ctr"/>
            <a:endParaRPr lang="en-US" altLang="ja-JP" sz="2800" b="1" dirty="0" smtClean="0"/>
          </a:p>
          <a:p>
            <a:pPr algn="ctr"/>
            <a:r>
              <a:rPr lang="ja-JP" altLang="en-US" sz="2800" b="1" dirty="0" smtClean="0"/>
              <a:t>ゲーミフィケーション</a:t>
            </a:r>
            <a:endParaRPr lang="en-US" altLang="ja-JP" sz="2800" b="1" dirty="0" smtClean="0"/>
          </a:p>
          <a:p>
            <a:pPr algn="ctr"/>
            <a:r>
              <a:rPr lang="en-US" altLang="ja-JP" sz="2800" b="1" dirty="0" smtClean="0"/>
              <a:t>&lt;</a:t>
            </a:r>
            <a:r>
              <a:rPr lang="ja-JP" altLang="en-US" sz="2800" b="1" dirty="0"/>
              <a:t>ゲーム</a:t>
            </a:r>
            <a:r>
              <a:rPr lang="en-US" altLang="ja-JP" sz="2800" b="1" dirty="0"/>
              <a:t>&gt;</a:t>
            </a:r>
            <a:r>
              <a:rPr lang="ja-JP" altLang="en-US" sz="2800" b="1" dirty="0"/>
              <a:t>がビジネスを変える </a:t>
            </a:r>
            <a:endParaRPr lang="en-US" altLang="ja-JP" sz="2800" b="1" dirty="0" smtClean="0"/>
          </a:p>
          <a:p>
            <a:pPr algn="ctr"/>
            <a:r>
              <a:rPr lang="ja-JP" altLang="en-US" sz="2800" b="1" dirty="0" smtClean="0"/>
              <a:t>井上 </a:t>
            </a:r>
            <a:r>
              <a:rPr lang="ja-JP" altLang="en-US" sz="2800" b="1" dirty="0"/>
              <a:t>明人 </a:t>
            </a:r>
            <a:endParaRPr lang="en-US" altLang="ja-JP" sz="2800" b="1" dirty="0"/>
          </a:p>
          <a:p>
            <a:pPr algn="ctr"/>
            <a:endParaRPr lang="en-US" altLang="ja-JP" sz="28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1799705"/>
            <a:ext cx="1770051" cy="19751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lang="ja-JP" altLang="en-US" dirty="0"/>
              <a:t>先行研究のレビュ</a:t>
            </a:r>
            <a:r>
              <a:rPr kumimoji="1" lang="ja-JP" altLang="en-US" dirty="0"/>
              <a:t>ー</a:t>
            </a:r>
            <a:r>
              <a:rPr lang="ja-JP" altLang="en-US" dirty="0"/>
              <a:t>①</a:t>
            </a:r>
            <a:endParaRPr kumimoji="1" lang="ja-JP" altLang="en-US" dirty="0"/>
          </a:p>
        </p:txBody>
      </p:sp>
      <p:sp>
        <p:nvSpPr>
          <p:cNvPr id="3" name="コンテンツ プレースホルダー 2"/>
          <p:cNvSpPr>
            <a:spLocks noGrp="1"/>
          </p:cNvSpPr>
          <p:nvPr>
            <p:ph idx="1"/>
          </p:nvPr>
        </p:nvSpPr>
        <p:spPr>
          <a:xfrm>
            <a:off x="323528" y="5085862"/>
            <a:ext cx="8568951" cy="1080120"/>
          </a:xfrm>
        </p:spPr>
        <p:txBody>
          <a:bodyPr>
            <a:normAutofit lnSpcReduction="10000"/>
          </a:bodyPr>
          <a:lstStyle/>
          <a:p>
            <a:pPr marL="0" indent="0" algn="ctr">
              <a:buNone/>
            </a:pPr>
            <a:r>
              <a:rPr kumimoji="1" lang="ja-JP" altLang="en-US" dirty="0" smtClean="0"/>
              <a:t>ゲーミフィケーション</a:t>
            </a:r>
            <a:r>
              <a:rPr kumimoji="1" lang="ja-JP" altLang="en-US" dirty="0"/>
              <a:t>を</a:t>
            </a:r>
            <a:r>
              <a:rPr lang="ja-JP" altLang="en-US" dirty="0"/>
              <a:t>導入</a:t>
            </a:r>
            <a:r>
              <a:rPr lang="ja-JP" altLang="en-US" dirty="0" smtClean="0"/>
              <a:t>す</a:t>
            </a:r>
            <a:r>
              <a:rPr kumimoji="1" lang="ja-JP" altLang="en-US" dirty="0" smtClean="0"/>
              <a:t>る</a:t>
            </a:r>
            <a:r>
              <a:rPr lang="ja-JP" altLang="en-US" dirty="0"/>
              <a:t>こと</a:t>
            </a:r>
            <a:r>
              <a:rPr lang="ja-JP" altLang="en-US" dirty="0" smtClean="0"/>
              <a:t>で</a:t>
            </a:r>
            <a:endParaRPr lang="en-US" altLang="ja-JP" dirty="0" smtClean="0"/>
          </a:p>
          <a:p>
            <a:pPr marL="0" indent="0" algn="ctr">
              <a:buNone/>
            </a:pPr>
            <a:r>
              <a:rPr lang="ja-JP" altLang="en-US" dirty="0" smtClean="0"/>
              <a:t>ロイヤリ</a:t>
            </a:r>
            <a:r>
              <a:rPr kumimoji="1" lang="en-US" altLang="ja-JP" dirty="0" smtClean="0"/>
              <a:t> </a:t>
            </a:r>
            <a:r>
              <a:rPr lang="ja-JP" altLang="en-US" dirty="0" smtClean="0"/>
              <a:t>ティ</a:t>
            </a:r>
            <a:r>
              <a:rPr lang="ja-JP" altLang="en-US" dirty="0"/>
              <a:t>などに</a:t>
            </a:r>
            <a:r>
              <a:rPr lang="ja-JP" altLang="en-US" dirty="0" smtClean="0"/>
              <a:t>影響を与える</a:t>
            </a:r>
            <a:endParaRPr lang="ja-JP" altLang="en-US" dirty="0"/>
          </a:p>
        </p:txBody>
      </p:sp>
      <p:sp>
        <p:nvSpPr>
          <p:cNvPr id="4" name="スライド番号プレースホルダー 3"/>
          <p:cNvSpPr>
            <a:spLocks noGrp="1"/>
          </p:cNvSpPr>
          <p:nvPr>
            <p:ph type="sldNum" sz="quarter" idx="12"/>
          </p:nvPr>
        </p:nvSpPr>
        <p:spPr>
          <a:xfrm>
            <a:off x="8554111" y="6309320"/>
            <a:ext cx="442392" cy="365125"/>
          </a:xfrm>
        </p:spPr>
        <p:txBody>
          <a:bodyPr/>
          <a:lstStyle/>
          <a:p>
            <a:fld id="{24D25268-D044-4C94-835C-BEB4EE3C44FD}" type="slidenum">
              <a:rPr kumimoji="1" lang="ja-JP" altLang="en-US" sz="1600" smtClean="0">
                <a:solidFill>
                  <a:schemeClr val="tx1"/>
                </a:solidFill>
              </a:rPr>
              <a:t>13</a:t>
            </a:fld>
            <a:endParaRPr kumimoji="1" lang="ja-JP" altLang="en-US" dirty="0">
              <a:solidFill>
                <a:schemeClr val="tx1"/>
              </a:solidFill>
            </a:endParaRPr>
          </a:p>
        </p:txBody>
      </p:sp>
      <p:sp>
        <p:nvSpPr>
          <p:cNvPr id="6" name="テキスト ボックス 5"/>
          <p:cNvSpPr txBox="1"/>
          <p:nvPr/>
        </p:nvSpPr>
        <p:spPr>
          <a:xfrm>
            <a:off x="683568" y="1663881"/>
            <a:ext cx="2192466" cy="578882"/>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kumimoji="1" lang="ja-JP" altLang="en-US" sz="2800" b="1" dirty="0" smtClean="0">
                <a:solidFill>
                  <a:schemeClr val="bg1"/>
                </a:solidFill>
              </a:rPr>
              <a:t>先行研究</a:t>
            </a:r>
            <a:endParaRPr kumimoji="1" lang="ja-JP" altLang="en-US" sz="2800" b="1" dirty="0">
              <a:solidFill>
                <a:schemeClr val="bg1"/>
              </a:solidFill>
            </a:endParaRPr>
          </a:p>
        </p:txBody>
      </p:sp>
      <p:sp>
        <p:nvSpPr>
          <p:cNvPr id="7" name="円/楕円 6"/>
          <p:cNvSpPr/>
          <p:nvPr/>
        </p:nvSpPr>
        <p:spPr>
          <a:xfrm>
            <a:off x="3435646" y="4077072"/>
            <a:ext cx="2088232" cy="86409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3200" b="1" dirty="0" smtClean="0"/>
              <a:t>結論</a:t>
            </a:r>
            <a:endParaRPr kumimoji="1" lang="ja-JP" altLang="en-US" sz="3200" b="1" dirty="0"/>
          </a:p>
        </p:txBody>
      </p:sp>
      <p:sp>
        <p:nvSpPr>
          <p:cNvPr id="8" name="テキスト ボックス 8"/>
          <p:cNvSpPr txBox="1"/>
          <p:nvPr/>
        </p:nvSpPr>
        <p:spPr>
          <a:xfrm>
            <a:off x="107504" y="116632"/>
            <a:ext cx="3995936" cy="369332"/>
          </a:xfrm>
          <a:prstGeom prst="rect">
            <a:avLst/>
          </a:prstGeom>
          <a:noFill/>
        </p:spPr>
        <p:txBody>
          <a:bodyPr wrap="square" rtlCol="0">
            <a:spAutoFit/>
          </a:bodyPr>
          <a:lstStyle/>
          <a:p>
            <a:r>
              <a:rPr lang="ja-JP" altLang="en-US" dirty="0"/>
              <a:t>先行</a:t>
            </a:r>
            <a:r>
              <a:rPr lang="ja-JP" altLang="en-US" dirty="0" smtClean="0"/>
              <a:t>研究　</a:t>
            </a:r>
            <a:endParaRPr kumimoji="1" lang="ja-JP" altLang="en-US" dirty="0"/>
          </a:p>
        </p:txBody>
      </p:sp>
    </p:spTree>
    <p:extLst>
      <p:ext uri="{BB962C8B-B14F-4D97-AF65-F5344CB8AC3E}">
        <p14:creationId xmlns:p14="http://schemas.microsoft.com/office/powerpoint/2010/main" val="1193958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a:xfrm>
            <a:off x="457200" y="229326"/>
            <a:ext cx="8229600" cy="1143000"/>
          </a:xfrm>
        </p:spPr>
        <p:txBody>
          <a:bodyPr>
            <a:normAutofit fontScale="90000"/>
          </a:bodyPr>
          <a:lstStyle/>
          <a:p>
            <a:r>
              <a:rPr lang="ja-JP" altLang="en-US" smtClean="0"/>
              <a:t>先行</a:t>
            </a:r>
            <a:r>
              <a:rPr kumimoji="1" lang="ja-JP" altLang="en-US" smtClean="0"/>
              <a:t>研究</a:t>
            </a:r>
            <a:r>
              <a:rPr lang="ja-JP" altLang="en-US"/>
              <a:t>の</a:t>
            </a:r>
            <a:r>
              <a:rPr lang="ja-JP" altLang="en-US" smtClean="0"/>
              <a:t>問題</a:t>
            </a:r>
            <a:r>
              <a:rPr kumimoji="1" lang="ja-JP" altLang="en-US" smtClean="0"/>
              <a:t>点</a:t>
            </a:r>
            <a:r>
              <a:rPr lang="ja-JP" altLang="en-US" dirty="0"/>
              <a:t>と</a:t>
            </a:r>
            <a:r>
              <a:rPr lang="ja-JP" altLang="en-US"/>
              <a:t>本研究の意義①</a:t>
            </a:r>
            <a:endParaRPr kumimoji="1" lang="ja-JP" altLang="en-US" dirty="0"/>
          </a:p>
        </p:txBody>
      </p:sp>
      <p:sp>
        <p:nvSpPr>
          <p:cNvPr id="3" name="コンテンツ プレースホルダー 2"/>
          <p:cNvSpPr>
            <a:spLocks noGrp="1"/>
          </p:cNvSpPr>
          <p:nvPr>
            <p:ph idx="1"/>
          </p:nvPr>
        </p:nvSpPr>
        <p:spPr>
          <a:xfrm>
            <a:off x="937635" y="1556793"/>
            <a:ext cx="7706671" cy="1872208"/>
          </a:xfrm>
          <a:prstGeom prst="roundRect">
            <a:avLst/>
          </a:prstGeom>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marL="0" indent="0" algn="ctr">
              <a:buNone/>
            </a:pPr>
            <a:r>
              <a:rPr lang="ja-JP" altLang="en-US" dirty="0"/>
              <a:t>ゲーミフィケーションがマーケティングに与える</a:t>
            </a:r>
            <a:endParaRPr lang="en-US" altLang="ja-JP" dirty="0"/>
          </a:p>
          <a:p>
            <a:pPr marL="0" indent="0" algn="ctr">
              <a:buNone/>
            </a:pPr>
            <a:r>
              <a:rPr lang="ja-JP" altLang="en-US" dirty="0"/>
              <a:t>影響に</a:t>
            </a:r>
            <a:r>
              <a:rPr lang="en-US" altLang="ja-JP" dirty="0"/>
              <a:t> </a:t>
            </a:r>
            <a:r>
              <a:rPr lang="ja-JP" altLang="en-US" dirty="0" smtClean="0"/>
              <a:t>ついて</a:t>
            </a:r>
            <a:r>
              <a:rPr lang="ja-JP" altLang="en-US" dirty="0"/>
              <a:t>の研究が行われていない。</a:t>
            </a:r>
            <a:endParaRPr lang="en-US" altLang="ja-JP" dirty="0"/>
          </a:p>
          <a:p>
            <a:pPr marL="0" indent="0" algn="ctr">
              <a:buNone/>
            </a:pPr>
            <a:r>
              <a:rPr lang="ja-JP" altLang="en-US" dirty="0"/>
              <a:t>先行研究では、</a:t>
            </a:r>
            <a:r>
              <a:rPr lang="en-US" altLang="ja-JP" dirty="0"/>
              <a:t> </a:t>
            </a:r>
            <a:r>
              <a:rPr lang="ja-JP" altLang="en-US" dirty="0" smtClean="0"/>
              <a:t>ゲーミフィケーション</a:t>
            </a:r>
            <a:r>
              <a:rPr lang="ja-JP" altLang="en-US" dirty="0"/>
              <a:t>の</a:t>
            </a:r>
            <a:endParaRPr lang="en-US" altLang="ja-JP" dirty="0"/>
          </a:p>
          <a:p>
            <a:pPr marL="0" indent="0" algn="ctr">
              <a:buNone/>
            </a:pPr>
            <a:r>
              <a:rPr lang="ja-JP" altLang="en-US" dirty="0"/>
              <a:t>事例研究ばかりで</a:t>
            </a:r>
            <a:r>
              <a:rPr lang="en-US" altLang="ja-JP" dirty="0"/>
              <a:t> </a:t>
            </a:r>
            <a:r>
              <a:rPr lang="ja-JP" altLang="en-US" dirty="0" smtClean="0"/>
              <a:t>実証</a:t>
            </a:r>
            <a:r>
              <a:rPr lang="ja-JP" altLang="en-US" dirty="0"/>
              <a:t>実験がされていない。</a:t>
            </a:r>
            <a:endParaRPr lang="en-US" altLang="ja-JP" dirty="0"/>
          </a:p>
          <a:p>
            <a:pPr marL="0" indent="0" algn="ctr">
              <a:buNone/>
            </a:pPr>
            <a:endParaRPr kumimoji="1" lang="en-US" altLang="ja-JP" dirty="0"/>
          </a:p>
        </p:txBody>
      </p:sp>
      <p:sp>
        <p:nvSpPr>
          <p:cNvPr id="4" name="スライド番号プレースホルダー 3"/>
          <p:cNvSpPr>
            <a:spLocks noGrp="1"/>
          </p:cNvSpPr>
          <p:nvPr>
            <p:ph type="sldNum" sz="quarter" idx="12"/>
          </p:nvPr>
        </p:nvSpPr>
        <p:spPr>
          <a:xfrm>
            <a:off x="8501333" y="6309320"/>
            <a:ext cx="442392" cy="365125"/>
          </a:xfrm>
        </p:spPr>
        <p:txBody>
          <a:bodyPr/>
          <a:lstStyle/>
          <a:p>
            <a:fld id="{24D25268-D044-4C94-835C-BEB4EE3C44FD}" type="slidenum">
              <a:rPr kumimoji="1" lang="ja-JP" altLang="en-US" sz="1600" smtClean="0">
                <a:solidFill>
                  <a:schemeClr val="tx1"/>
                </a:solidFill>
              </a:rPr>
              <a:t>14</a:t>
            </a:fld>
            <a:endParaRPr kumimoji="1" lang="ja-JP" altLang="en-US" sz="1600" dirty="0">
              <a:solidFill>
                <a:schemeClr val="tx1"/>
              </a:solidFill>
            </a:endParaRPr>
          </a:p>
        </p:txBody>
      </p:sp>
      <p:sp>
        <p:nvSpPr>
          <p:cNvPr id="5" name="テキスト ボックス 4"/>
          <p:cNvSpPr txBox="1"/>
          <p:nvPr/>
        </p:nvSpPr>
        <p:spPr>
          <a:xfrm>
            <a:off x="536519" y="4077071"/>
            <a:ext cx="8186010" cy="181588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2800" dirty="0"/>
              <a:t>ゲーミフィケーションが</a:t>
            </a:r>
            <a:r>
              <a:rPr lang="ja-JP" altLang="en-US" sz="2800" dirty="0">
                <a:solidFill>
                  <a:srgbClr val="FF0000"/>
                </a:solidFill>
              </a:rPr>
              <a:t>マーケティングに</a:t>
            </a:r>
            <a:endParaRPr lang="en-US" altLang="ja-JP" sz="2800" dirty="0">
              <a:solidFill>
                <a:srgbClr val="FF0000"/>
              </a:solidFill>
            </a:endParaRPr>
          </a:p>
          <a:p>
            <a:pPr algn="ctr"/>
            <a:r>
              <a:rPr lang="ja-JP" altLang="en-US" sz="2800" dirty="0">
                <a:solidFill>
                  <a:srgbClr val="FF0000"/>
                </a:solidFill>
              </a:rPr>
              <a:t>与える影響</a:t>
            </a:r>
            <a:r>
              <a:rPr lang="ja-JP" altLang="en-US" sz="2800" dirty="0"/>
              <a:t>について研究するとともに、</a:t>
            </a:r>
            <a:endParaRPr lang="en-US" altLang="ja-JP" sz="2800" dirty="0"/>
          </a:p>
          <a:p>
            <a:pPr algn="ctr"/>
            <a:r>
              <a:rPr lang="ja-JP" altLang="en-US" sz="2800" dirty="0"/>
              <a:t>実証実験を行う</a:t>
            </a:r>
            <a:r>
              <a:rPr lang="ja-JP" altLang="en-US" sz="2800"/>
              <a:t>ことで</a:t>
            </a:r>
            <a:r>
              <a:rPr lang="ja-JP" altLang="en-US" sz="2800" smtClean="0"/>
              <a:t>ゲーミフィケーションの有効性</a:t>
            </a:r>
            <a:r>
              <a:rPr lang="ja-JP" altLang="en-US" sz="2800" dirty="0"/>
              <a:t>を確認する</a:t>
            </a:r>
            <a:endParaRPr kumimoji="1" lang="ja-JP" altLang="en-US" dirty="0"/>
          </a:p>
        </p:txBody>
      </p:sp>
      <p:sp>
        <p:nvSpPr>
          <p:cNvPr id="7" name="テキスト ボックス 5"/>
          <p:cNvSpPr txBox="1"/>
          <p:nvPr/>
        </p:nvSpPr>
        <p:spPr>
          <a:xfrm>
            <a:off x="179512" y="116632"/>
            <a:ext cx="3995936" cy="369332"/>
          </a:xfrm>
          <a:prstGeom prst="rect">
            <a:avLst/>
          </a:prstGeom>
          <a:noFill/>
        </p:spPr>
        <p:txBody>
          <a:bodyPr wrap="square" rtlCol="0">
            <a:spAutoFit/>
          </a:bodyPr>
          <a:lstStyle/>
          <a:p>
            <a:r>
              <a:rPr lang="ja-JP" altLang="en-US" dirty="0"/>
              <a:t>先行</a:t>
            </a:r>
            <a:r>
              <a:rPr lang="ja-JP" altLang="en-US" dirty="0" smtClean="0"/>
              <a:t>研究　</a:t>
            </a:r>
            <a:endParaRPr kumimoji="1" lang="ja-JP" altLang="en-US" dirty="0"/>
          </a:p>
        </p:txBody>
      </p:sp>
      <p:sp>
        <p:nvSpPr>
          <p:cNvPr id="8" name="円/楕円 5"/>
          <p:cNvSpPr/>
          <p:nvPr/>
        </p:nvSpPr>
        <p:spPr>
          <a:xfrm>
            <a:off x="533338" y="1556792"/>
            <a:ext cx="720080" cy="1872208"/>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rPr>
              <a:t>不足点</a:t>
            </a:r>
            <a:endParaRPr kumimoji="1" lang="ja-JP" altLang="en-US" sz="2400" b="1" dirty="0">
              <a:solidFill>
                <a:schemeClr val="bg1"/>
              </a:solidFill>
            </a:endParaRPr>
          </a:p>
        </p:txBody>
      </p:sp>
    </p:spTree>
    <p:extLst>
      <p:ext uri="{BB962C8B-B14F-4D97-AF65-F5344CB8AC3E}">
        <p14:creationId xmlns:p14="http://schemas.microsoft.com/office/powerpoint/2010/main" val="2768586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コンテンツ プレースホルダー 2"/>
          <p:cNvSpPr>
            <a:spLocks noGrp="1"/>
          </p:cNvSpPr>
          <p:nvPr>
            <p:ph idx="1"/>
          </p:nvPr>
        </p:nvSpPr>
        <p:spPr/>
        <p:txBody>
          <a:bodyPr/>
          <a:lstStyle/>
          <a:p>
            <a:r>
              <a:rPr lang="ja-JP" altLang="en-US"/>
              <a:t>本研究ではマーケティング としてのゲーミフィケーションを実証し、有効性を</a:t>
            </a:r>
            <a:r>
              <a:rPr lang="ja-JP" altLang="en-US" smtClean="0"/>
              <a:t>示す</a:t>
            </a:r>
            <a:endParaRPr lang="ja-JP" altLang="en-US"/>
          </a:p>
        </p:txBody>
      </p:sp>
      <p:sp>
        <p:nvSpPr>
          <p:cNvPr id="4" name="スライド番号プレースホルダー 3"/>
          <p:cNvSpPr>
            <a:spLocks noGrp="1"/>
          </p:cNvSpPr>
          <p:nvPr>
            <p:ph type="sldNum" sz="quarter" idx="12"/>
          </p:nvPr>
        </p:nvSpPr>
        <p:spPr>
          <a:xfrm>
            <a:off x="8460432" y="6381328"/>
            <a:ext cx="442392" cy="365125"/>
          </a:xfrm>
        </p:spPr>
        <p:txBody>
          <a:bodyPr/>
          <a:lstStyle/>
          <a:p>
            <a:fld id="{24D25268-D044-4C94-835C-BEB4EE3C44FD}" type="slidenum">
              <a:rPr kumimoji="1" lang="ja-JP" altLang="en-US" sz="1600" smtClean="0">
                <a:solidFill>
                  <a:schemeClr val="tx1"/>
                </a:solidFill>
              </a:rPr>
              <a:t>15</a:t>
            </a:fld>
            <a:endParaRPr kumimoji="1" lang="ja-JP" altLang="en-US" dirty="0">
              <a:solidFill>
                <a:schemeClr val="tx1"/>
              </a:solidFill>
            </a:endParaRPr>
          </a:p>
        </p:txBody>
      </p:sp>
      <p:pic>
        <p:nvPicPr>
          <p:cNvPr id="6"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3645024"/>
            <a:ext cx="2165945" cy="1939652"/>
          </a:xfrm>
          <a:prstGeom prst="rect">
            <a:avLst/>
          </a:prstGeom>
        </p:spPr>
      </p:pic>
    </p:spTree>
    <p:extLst>
      <p:ext uri="{BB962C8B-B14F-4D97-AF65-F5344CB8AC3E}">
        <p14:creationId xmlns:p14="http://schemas.microsoft.com/office/powerpoint/2010/main" val="2251456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lang="ja-JP" altLang="en-US" dirty="0"/>
              <a:t>ゲーミフィケーションと</a:t>
            </a:r>
            <a:r>
              <a:rPr lang="ja-JP" altLang="en-US" dirty="0" smtClean="0"/>
              <a:t>は</a:t>
            </a:r>
            <a:endParaRPr lang="en-US" altLang="ja-JP" dirty="0" smtClean="0"/>
          </a:p>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dirty="0"/>
              <a:t>先行</a:t>
            </a:r>
            <a:r>
              <a:rPr lang="ja-JP" altLang="en-US" dirty="0" smtClean="0"/>
              <a:t>研究</a:t>
            </a:r>
            <a:endParaRPr lang="en-US" altLang="ja-JP" sz="2000" dirty="0" smtClean="0"/>
          </a:p>
          <a:p>
            <a:pPr marL="514350" indent="-514350">
              <a:buFont typeface="+mj-lt"/>
              <a:buAutoNum type="arabicPeriod"/>
            </a:pPr>
            <a:r>
              <a:rPr kumimoji="1" lang="ja-JP" altLang="en-US" sz="4400" dirty="0" smtClean="0">
                <a:solidFill>
                  <a:schemeClr val="accent3"/>
                </a:solidFill>
              </a:rPr>
              <a:t>仮説導出</a:t>
            </a:r>
            <a:endParaRPr lang="en-US" altLang="ja-JP" sz="4400" dirty="0">
              <a:solidFill>
                <a:schemeClr val="accent3"/>
              </a:solidFill>
            </a:endParaRPr>
          </a:p>
          <a:p>
            <a:pPr marL="514350" indent="-514350">
              <a:buFont typeface="+mj-lt"/>
              <a:buAutoNum type="arabicPeriod"/>
            </a:pPr>
            <a:r>
              <a:rPr kumimoji="1" lang="ja-JP" altLang="en-US" dirty="0" smtClean="0"/>
              <a:t>検証</a:t>
            </a:r>
            <a:endParaRPr kumimoji="1" lang="en-US" altLang="ja-JP" dirty="0" smtClean="0"/>
          </a:p>
        </p:txBody>
      </p:sp>
      <p:sp>
        <p:nvSpPr>
          <p:cNvPr id="4" name="スライド番号プレースホルダー 3"/>
          <p:cNvSpPr>
            <a:spLocks noGrp="1"/>
          </p:cNvSpPr>
          <p:nvPr>
            <p:ph type="sldNum" sz="quarter" idx="12"/>
          </p:nvPr>
        </p:nvSpPr>
        <p:spPr>
          <a:xfrm>
            <a:off x="8532440" y="6309320"/>
            <a:ext cx="442392" cy="365125"/>
          </a:xfrm>
        </p:spPr>
        <p:txBody>
          <a:bodyPr/>
          <a:lstStyle/>
          <a:p>
            <a:fld id="{20A4E18D-271E-4351-818D-A0272C957963}" type="slidenum">
              <a:rPr lang="ja-JP" altLang="en-US" sz="1600" smtClean="0">
                <a:solidFill>
                  <a:schemeClr val="tx1"/>
                </a:solidFill>
              </a:rPr>
              <a:t>16</a:t>
            </a:fld>
            <a:endParaRPr lang="ja-JP" altLang="en-US" dirty="0">
              <a:solidFill>
                <a:schemeClr val="tx1"/>
              </a:solidFill>
            </a:endParaRPr>
          </a:p>
        </p:txBody>
      </p:sp>
      <p:sp>
        <p:nvSpPr>
          <p:cNvPr id="5" name="L 字 4"/>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L 字 5"/>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40235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76672"/>
            <a:ext cx="8229600" cy="1143000"/>
          </a:xfrm>
        </p:spPr>
        <p:txBody>
          <a:bodyPr>
            <a:normAutofit/>
          </a:bodyPr>
          <a:lstStyle/>
          <a:p>
            <a:r>
              <a:rPr lang="ja-JP" altLang="en-US"/>
              <a:t>ゲーミフィケーションの</a:t>
            </a:r>
            <a:r>
              <a:rPr lang="ja-JP" altLang="en-US" smtClean="0"/>
              <a:t>特徴</a:t>
            </a:r>
            <a:endParaRPr kumimoji="1" lang="ja-JP" altLang="en-US" dirty="0"/>
          </a:p>
        </p:txBody>
      </p:sp>
      <p:sp>
        <p:nvSpPr>
          <p:cNvPr id="6" name="コンテンツ プレースホルダー 5"/>
          <p:cNvSpPr>
            <a:spLocks noGrp="1"/>
          </p:cNvSpPr>
          <p:nvPr>
            <p:ph idx="1"/>
          </p:nvPr>
        </p:nvSpPr>
        <p:spPr>
          <a:xfrm>
            <a:off x="1062514" y="2798068"/>
            <a:ext cx="4680521" cy="576063"/>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noAutofit/>
          </a:bodyPr>
          <a:lstStyle/>
          <a:p>
            <a:pPr marL="0" indent="0" algn="ctr">
              <a:buNone/>
            </a:pPr>
            <a:r>
              <a:rPr kumimoji="1" lang="ja-JP" altLang="en-US" dirty="0" smtClean="0"/>
              <a:t>興味のないものは見ない</a:t>
            </a:r>
            <a:endParaRPr lang="ja-JP" altLang="en-US" dirty="0"/>
          </a:p>
        </p:txBody>
      </p:sp>
      <p:sp>
        <p:nvSpPr>
          <p:cNvPr id="4" name="スライド番号プレースホルダー 3"/>
          <p:cNvSpPr>
            <a:spLocks noGrp="1"/>
          </p:cNvSpPr>
          <p:nvPr>
            <p:ph type="sldNum" sz="quarter" idx="12"/>
          </p:nvPr>
        </p:nvSpPr>
        <p:spPr>
          <a:xfrm>
            <a:off x="8460432" y="6396136"/>
            <a:ext cx="442392" cy="365125"/>
          </a:xfrm>
        </p:spPr>
        <p:txBody>
          <a:bodyPr/>
          <a:lstStyle/>
          <a:p>
            <a:fld id="{24D25268-D044-4C94-835C-BEB4EE3C44FD}" type="slidenum">
              <a:rPr kumimoji="1" lang="ja-JP" altLang="en-US" sz="1600" smtClean="0">
                <a:solidFill>
                  <a:schemeClr val="tx1"/>
                </a:solidFill>
              </a:rPr>
              <a:t>17</a:t>
            </a:fld>
            <a:endParaRPr kumimoji="1" lang="ja-JP" altLang="en-US" sz="1600" dirty="0">
              <a:solidFill>
                <a:schemeClr val="tx1"/>
              </a:solidFill>
            </a:endParaRPr>
          </a:p>
        </p:txBody>
      </p:sp>
      <p:sp>
        <p:nvSpPr>
          <p:cNvPr id="7" name="角丸四角形 6"/>
          <p:cNvSpPr/>
          <p:nvPr/>
        </p:nvSpPr>
        <p:spPr>
          <a:xfrm>
            <a:off x="1160234" y="6036536"/>
            <a:ext cx="4485083" cy="542162"/>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3200" dirty="0" smtClean="0"/>
              <a:t>興味のないものも見る</a:t>
            </a:r>
            <a:endParaRPr kumimoji="1" lang="ja-JP" altLang="en-US" sz="3200" dirty="0"/>
          </a:p>
        </p:txBody>
      </p:sp>
      <p:sp>
        <p:nvSpPr>
          <p:cNvPr id="10" name="テキスト ボックス 9"/>
          <p:cNvSpPr txBox="1"/>
          <p:nvPr/>
        </p:nvSpPr>
        <p:spPr>
          <a:xfrm>
            <a:off x="755576" y="1650871"/>
            <a:ext cx="7416824" cy="400110"/>
          </a:xfrm>
          <a:prstGeom prst="rect">
            <a:avLst/>
          </a:prstGeom>
          <a:noFill/>
        </p:spPr>
        <p:txBody>
          <a:bodyPr wrap="square" rtlCol="0">
            <a:spAutoFit/>
          </a:bodyPr>
          <a:lstStyle/>
          <a:p>
            <a:pPr algn="ctr"/>
            <a:r>
              <a:rPr kumimoji="1" lang="ja-JP" altLang="en-US" sz="2000" b="1" smtClean="0"/>
              <a:t>ゲーミフィケーション入れる</a:t>
            </a:r>
            <a:r>
              <a:rPr kumimoji="1" lang="ja-JP" altLang="en-US" sz="2000" b="1" dirty="0"/>
              <a:t>ことで商品を見る</a:t>
            </a:r>
            <a:r>
              <a:rPr lang="ja-JP" altLang="en-US" sz="2000" b="1" dirty="0">
                <a:solidFill>
                  <a:srgbClr val="FF0000"/>
                </a:solidFill>
              </a:rPr>
              <a:t>動機づけ</a:t>
            </a:r>
            <a:r>
              <a:rPr kumimoji="1" lang="ja-JP" altLang="en-US" sz="2000" b="1"/>
              <a:t>に</a:t>
            </a:r>
            <a:r>
              <a:rPr kumimoji="1" lang="ja-JP" altLang="en-US" sz="2000" b="1" smtClean="0"/>
              <a:t>なる</a:t>
            </a:r>
            <a:endParaRPr lang="ja-JP" altLang="en-US" sz="2000" b="1" dirty="0"/>
          </a:p>
        </p:txBody>
      </p:sp>
      <p:sp>
        <p:nvSpPr>
          <p:cNvPr id="8" name="テキスト ボックス 2"/>
          <p:cNvSpPr txBox="1"/>
          <p:nvPr/>
        </p:nvSpPr>
        <p:spPr>
          <a:xfrm>
            <a:off x="463118" y="2398953"/>
            <a:ext cx="2160240" cy="400110"/>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2000" b="1" dirty="0">
                <a:solidFill>
                  <a:schemeClr val="accent3"/>
                </a:solidFill>
              </a:rPr>
              <a:t>消費者の性質</a:t>
            </a:r>
            <a:endParaRPr kumimoji="1" lang="ja-JP" altLang="en-US" sz="2000" b="1" dirty="0">
              <a:solidFill>
                <a:schemeClr val="accent1"/>
              </a:solidFill>
            </a:endParaRPr>
          </a:p>
        </p:txBody>
      </p:sp>
      <p:sp>
        <p:nvSpPr>
          <p:cNvPr id="19" name="雲 13"/>
          <p:cNvSpPr/>
          <p:nvPr/>
        </p:nvSpPr>
        <p:spPr>
          <a:xfrm>
            <a:off x="1193996" y="4040991"/>
            <a:ext cx="4235728" cy="1363055"/>
          </a:xfrm>
          <a:prstGeom prst="cloud">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b="1" dirty="0">
                <a:solidFill>
                  <a:schemeClr val="accent3"/>
                </a:solidFill>
              </a:rPr>
              <a:t>ゲーミフィケーション</a:t>
            </a:r>
            <a:endParaRPr kumimoji="1" lang="ja-JP" altLang="en-US" sz="2400" b="1" dirty="0">
              <a:solidFill>
                <a:schemeClr val="accent1"/>
              </a:solidFill>
            </a:endParaRPr>
          </a:p>
        </p:txBody>
      </p:sp>
      <p:sp>
        <p:nvSpPr>
          <p:cNvPr id="20" name="下矢印 16"/>
          <p:cNvSpPr/>
          <p:nvPr/>
        </p:nvSpPr>
        <p:spPr>
          <a:xfrm>
            <a:off x="3114743" y="3453445"/>
            <a:ext cx="576064" cy="504056"/>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1" name="下矢印 17"/>
          <p:cNvSpPr/>
          <p:nvPr/>
        </p:nvSpPr>
        <p:spPr>
          <a:xfrm>
            <a:off x="3197367" y="5487536"/>
            <a:ext cx="576064" cy="504056"/>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17" name="L 字 2"/>
          <p:cNvSpPr/>
          <p:nvPr/>
        </p:nvSpPr>
        <p:spPr>
          <a:xfrm>
            <a:off x="0" y="0"/>
            <a:ext cx="9145399" cy="6875670"/>
          </a:xfrm>
          <a:prstGeom prst="corner">
            <a:avLst>
              <a:gd name="adj1" fmla="val 3048"/>
              <a:gd name="adj2" fmla="val 2624"/>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L 字 8"/>
          <p:cNvSpPr/>
          <p:nvPr/>
        </p:nvSpPr>
        <p:spPr>
          <a:xfrm rot="10800000">
            <a:off x="12027" y="0"/>
            <a:ext cx="9131973" cy="6875670"/>
          </a:xfrm>
          <a:prstGeom prst="corner">
            <a:avLst>
              <a:gd name="adj1" fmla="val 2751"/>
              <a:gd name="adj2" fmla="val 262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903647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 字 6"/>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518747" y="1485736"/>
            <a:ext cx="8229600" cy="2335633"/>
          </a:xfrm>
        </p:spPr>
        <p:style>
          <a:lnRef idx="2">
            <a:schemeClr val="accent3"/>
          </a:lnRef>
          <a:fillRef idx="1">
            <a:schemeClr val="lt1"/>
          </a:fillRef>
          <a:effectRef idx="0">
            <a:schemeClr val="accent3"/>
          </a:effectRef>
          <a:fontRef idx="minor">
            <a:schemeClr val="dk1"/>
          </a:fontRef>
        </p:style>
        <p:txBody>
          <a:bodyPr/>
          <a:lstStyle/>
          <a:p>
            <a:pPr marL="0" indent="0">
              <a:buNone/>
            </a:pPr>
            <a:r>
              <a:rPr lang="ja-JP" altLang="en-US" dirty="0"/>
              <a:t>消費者が購買時に想起するブランド群のことを想起集合と呼び、その想起率を上げるにはまず認知が必要とされている。</a:t>
            </a:r>
          </a:p>
          <a:p>
            <a:pPr marL="0" indent="0">
              <a:buNone/>
            </a:pPr>
            <a:endParaRPr kumimoji="1" lang="ja-JP" altLang="en-US" dirty="0"/>
          </a:p>
        </p:txBody>
      </p:sp>
      <p:sp>
        <p:nvSpPr>
          <p:cNvPr id="5" name="スライド番号プレースホルダー 4"/>
          <p:cNvSpPr>
            <a:spLocks noGrp="1"/>
          </p:cNvSpPr>
          <p:nvPr>
            <p:ph type="sldNum" sz="quarter" idx="12"/>
          </p:nvPr>
        </p:nvSpPr>
        <p:spPr>
          <a:xfrm>
            <a:off x="8532440" y="6381328"/>
            <a:ext cx="442392" cy="365125"/>
          </a:xfrm>
        </p:spPr>
        <p:txBody>
          <a:bodyPr/>
          <a:lstStyle/>
          <a:p>
            <a:fld id="{20A4E18D-271E-4351-818D-A0272C957963}" type="slidenum">
              <a:rPr lang="ja-JP" altLang="en-US" sz="1600" smtClean="0">
                <a:solidFill>
                  <a:schemeClr val="tx1"/>
                </a:solidFill>
              </a:rPr>
              <a:t>18</a:t>
            </a:fld>
            <a:endParaRPr lang="ja-JP" altLang="en-US"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5396" y="3162685"/>
            <a:ext cx="2932113" cy="5326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テキスト ボックス 4"/>
          <p:cNvSpPr txBox="1"/>
          <p:nvPr/>
        </p:nvSpPr>
        <p:spPr>
          <a:xfrm>
            <a:off x="2280740" y="4869160"/>
            <a:ext cx="4536504" cy="369332"/>
          </a:xfrm>
          <a:prstGeom prst="rect">
            <a:avLst/>
          </a:prstGeom>
          <a:noFill/>
        </p:spPr>
        <p:txBody>
          <a:bodyPr wrap="square" rtlCol="0">
            <a:spAutoFit/>
          </a:bodyPr>
          <a:lstStyle/>
          <a:p>
            <a:r>
              <a:rPr kumimoji="1" lang="ja-JP" altLang="en-US" dirty="0" smtClean="0"/>
              <a:t>想起させるには認知される必要がある</a:t>
            </a:r>
            <a:endParaRPr kumimoji="1" lang="ja-JP" altLang="en-US" dirty="0"/>
          </a:p>
        </p:txBody>
      </p:sp>
      <p:sp>
        <p:nvSpPr>
          <p:cNvPr id="10" name="テキスト ボックス 6"/>
          <p:cNvSpPr txBox="1"/>
          <p:nvPr/>
        </p:nvSpPr>
        <p:spPr>
          <a:xfrm>
            <a:off x="107504" y="116632"/>
            <a:ext cx="2303748" cy="461665"/>
          </a:xfrm>
          <a:prstGeom prst="rect">
            <a:avLst/>
          </a:prstGeom>
          <a:noFill/>
        </p:spPr>
        <p:txBody>
          <a:bodyPr wrap="square" rtlCol="0">
            <a:spAutoFit/>
          </a:bodyPr>
          <a:lstStyle/>
          <a:p>
            <a:r>
              <a:rPr lang="ja-JP" altLang="en-US" sz="2400" dirty="0"/>
              <a:t>仮説１　導出</a:t>
            </a:r>
            <a:endParaRPr kumimoji="1" lang="ja-JP" altLang="en-US" dirty="0"/>
          </a:p>
        </p:txBody>
      </p:sp>
    </p:spTree>
    <p:extLst>
      <p:ext uri="{BB962C8B-B14F-4D97-AF65-F5344CB8AC3E}">
        <p14:creationId xmlns:p14="http://schemas.microsoft.com/office/powerpoint/2010/main" val="928696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 字 10"/>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61487" y="1196752"/>
            <a:ext cx="8301608" cy="1740809"/>
          </a:xfrm>
        </p:spPr>
        <p:style>
          <a:lnRef idx="2">
            <a:schemeClr val="accent3"/>
          </a:lnRef>
          <a:fillRef idx="1">
            <a:schemeClr val="lt1"/>
          </a:fillRef>
          <a:effectRef idx="0">
            <a:schemeClr val="accent3"/>
          </a:effectRef>
          <a:fontRef idx="minor">
            <a:schemeClr val="dk1"/>
          </a:fontRef>
        </p:style>
        <p:txBody>
          <a:bodyPr>
            <a:normAutofit/>
          </a:bodyPr>
          <a:lstStyle/>
          <a:p>
            <a:pPr algn="l"/>
            <a:r>
              <a:rPr lang="ja-JP" altLang="en-US" sz="2800" dirty="0"/>
              <a:t>ポジティブな感情は自己の価値を高めるような判断、記憶、期待、行動を促進する。</a:t>
            </a:r>
            <a:r>
              <a:rPr lang="en-US" altLang="ja-JP" sz="2800" dirty="0"/>
              <a:t/>
            </a:r>
            <a:br>
              <a:rPr lang="en-US" altLang="ja-JP" sz="2800" dirty="0"/>
            </a:br>
            <a:r>
              <a:rPr lang="ja-JP" altLang="en-US" sz="2800" dirty="0" smtClean="0"/>
              <a:t>　　　　　　　　　　　　　　　　　　　　　　</a:t>
            </a:r>
            <a:r>
              <a:rPr lang="en-US" altLang="ja-JP" sz="2800" dirty="0" err="1" smtClean="0"/>
              <a:t>Sedikides</a:t>
            </a:r>
            <a:r>
              <a:rPr lang="en-US" altLang="ja-JP" sz="2800" dirty="0" smtClean="0"/>
              <a:t>(1992 </a:t>
            </a:r>
            <a:r>
              <a:rPr lang="en-US" altLang="ja-JP" sz="2800" dirty="0"/>
              <a:t>)</a:t>
            </a:r>
            <a:endParaRPr lang="ja-JP" altLang="en-US" sz="2800" dirty="0"/>
          </a:p>
        </p:txBody>
      </p:sp>
      <p:sp>
        <p:nvSpPr>
          <p:cNvPr id="4" name="スライド番号プレースホルダー 3"/>
          <p:cNvSpPr>
            <a:spLocks noGrp="1"/>
          </p:cNvSpPr>
          <p:nvPr>
            <p:ph type="sldNum" sz="quarter" idx="12"/>
          </p:nvPr>
        </p:nvSpPr>
        <p:spPr>
          <a:xfrm>
            <a:off x="8460432" y="6381328"/>
            <a:ext cx="509086" cy="365125"/>
          </a:xfrm>
        </p:spPr>
        <p:txBody>
          <a:bodyPr/>
          <a:lstStyle/>
          <a:p>
            <a:fld id="{24D25268-D044-4C94-835C-BEB4EE3C44FD}" type="slidenum">
              <a:rPr kumimoji="1" lang="ja-JP" altLang="en-US" sz="1600" smtClean="0">
                <a:solidFill>
                  <a:schemeClr val="tx1"/>
                </a:solidFill>
              </a:rPr>
              <a:t>19</a:t>
            </a:fld>
            <a:endParaRPr kumimoji="1" lang="ja-JP" altLang="en-US" dirty="0">
              <a:solidFill>
                <a:schemeClr val="tx1"/>
              </a:solidFill>
            </a:endParaRPr>
          </a:p>
        </p:txBody>
      </p:sp>
      <p:sp>
        <p:nvSpPr>
          <p:cNvPr id="8" name="テキスト ボックス 7"/>
          <p:cNvSpPr txBox="1"/>
          <p:nvPr/>
        </p:nvSpPr>
        <p:spPr>
          <a:xfrm>
            <a:off x="755576" y="4330551"/>
            <a:ext cx="7869560" cy="1077218"/>
          </a:xfrm>
          <a:prstGeom prst="rect">
            <a:avLst/>
          </a:prstGeom>
          <a:noFill/>
        </p:spPr>
        <p:txBody>
          <a:bodyPr wrap="square" rtlCol="0">
            <a:spAutoFit/>
          </a:bodyPr>
          <a:lstStyle/>
          <a:p>
            <a:pPr algn="ctr"/>
            <a:r>
              <a:rPr lang="ja-JP" altLang="en-US" sz="3200" dirty="0"/>
              <a:t>ゲーミフィケーションの</a:t>
            </a:r>
            <a:r>
              <a:rPr lang="ja-JP" altLang="en-US" sz="3200"/>
              <a:t>特徴</a:t>
            </a:r>
            <a:r>
              <a:rPr lang="ja-JP" altLang="en-US" sz="3200" smtClean="0"/>
              <a:t>である</a:t>
            </a:r>
            <a:r>
              <a:rPr lang="en-US" altLang="ja-JP" sz="3200" smtClean="0"/>
              <a:t> </a:t>
            </a:r>
            <a:r>
              <a:rPr lang="ja-JP" altLang="en-US" sz="3200" smtClean="0"/>
              <a:t>楽しく</a:t>
            </a:r>
            <a:endParaRPr lang="en-US" altLang="ja-JP" sz="3200" dirty="0"/>
          </a:p>
          <a:p>
            <a:pPr algn="ctr"/>
            <a:r>
              <a:rPr lang="ja-JP" altLang="en-US" sz="3200"/>
              <a:t>させること</a:t>
            </a:r>
            <a:r>
              <a:rPr lang="ja-JP" altLang="en-US" sz="3200" smtClean="0"/>
              <a:t>が記憶</a:t>
            </a:r>
            <a:r>
              <a:rPr lang="ja-JP" altLang="en-US" sz="3200"/>
              <a:t>を</a:t>
            </a:r>
            <a:r>
              <a:rPr lang="ja-JP" altLang="en-US" sz="3200" smtClean="0"/>
              <a:t>促進できる</a:t>
            </a:r>
            <a:r>
              <a:rPr lang="ja-JP" altLang="en-US" sz="3200" dirty="0"/>
              <a:t>の</a:t>
            </a:r>
            <a:r>
              <a:rPr lang="ja-JP" altLang="en-US" sz="3200"/>
              <a:t>ではないか</a:t>
            </a:r>
            <a:endParaRPr lang="ja-JP" altLang="en-US" sz="3200" dirty="0"/>
          </a:p>
        </p:txBody>
      </p:sp>
      <p:sp>
        <p:nvSpPr>
          <p:cNvPr id="9" name="下矢印 8"/>
          <p:cNvSpPr/>
          <p:nvPr/>
        </p:nvSpPr>
        <p:spPr>
          <a:xfrm>
            <a:off x="3721429" y="3033627"/>
            <a:ext cx="982452" cy="1084257"/>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 name="テキスト ボックス 9"/>
          <p:cNvSpPr txBox="1"/>
          <p:nvPr/>
        </p:nvSpPr>
        <p:spPr>
          <a:xfrm>
            <a:off x="107504" y="116632"/>
            <a:ext cx="2303748" cy="461665"/>
          </a:xfrm>
          <a:prstGeom prst="rect">
            <a:avLst/>
          </a:prstGeom>
          <a:noFill/>
        </p:spPr>
        <p:txBody>
          <a:bodyPr wrap="square" rtlCol="0">
            <a:spAutoFit/>
          </a:bodyPr>
          <a:lstStyle/>
          <a:p>
            <a:r>
              <a:rPr lang="ja-JP" altLang="en-US" sz="2400" dirty="0"/>
              <a:t>仮説１　導出</a:t>
            </a:r>
            <a:endParaRPr kumimoji="1" lang="ja-JP" altLang="en-US" dirty="0"/>
          </a:p>
        </p:txBody>
      </p:sp>
      <p:sp>
        <p:nvSpPr>
          <p:cNvPr id="10" name="L 字 9"/>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0836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 字 6"/>
          <p:cNvSpPr/>
          <p:nvPr/>
        </p:nvSpPr>
        <p:spPr>
          <a:xfrm>
            <a:off x="0" y="0"/>
            <a:ext cx="9145399" cy="6875670"/>
          </a:xfrm>
          <a:prstGeom prst="corner">
            <a:avLst>
              <a:gd name="adj1" fmla="val 3048"/>
              <a:gd name="adj2" fmla="val 2624"/>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L 字 7"/>
          <p:cNvSpPr/>
          <p:nvPr/>
        </p:nvSpPr>
        <p:spPr>
          <a:xfrm rot="10800000">
            <a:off x="12027" y="0"/>
            <a:ext cx="9131973" cy="6875670"/>
          </a:xfrm>
          <a:prstGeom prst="corner">
            <a:avLst>
              <a:gd name="adj1" fmla="val 2751"/>
              <a:gd name="adj2" fmla="val 262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lang="en-US" altLang="en-US" sz="4400" dirty="0" smtClean="0">
                <a:solidFill>
                  <a:srgbClr val="00B0F0"/>
                </a:solidFill>
              </a:rPr>
              <a:t>現状分析</a:t>
            </a:r>
            <a:endParaRPr lang="en-US" altLang="ja-JP" sz="4400" dirty="0" smtClean="0">
              <a:solidFill>
                <a:srgbClr val="00B0F0"/>
              </a:solidFill>
            </a:endParaRPr>
          </a:p>
          <a:p>
            <a:pPr marL="514350" indent="-514350">
              <a:buFont typeface="+mj-lt"/>
              <a:buAutoNum type="arabicPeriod"/>
            </a:pPr>
            <a:r>
              <a:rPr lang="ja-JP" altLang="en-US" dirty="0" smtClean="0"/>
              <a:t>先行研究</a:t>
            </a:r>
            <a:endParaRPr lang="en-US" altLang="ja-JP" sz="2000" dirty="0" smtClean="0"/>
          </a:p>
          <a:p>
            <a:pPr marL="514350" indent="-514350">
              <a:buFont typeface="+mj-lt"/>
              <a:buAutoNum type="arabicPeriod"/>
            </a:pPr>
            <a:r>
              <a:rPr kumimoji="1" lang="ja-JP" altLang="en-US" dirty="0" smtClean="0"/>
              <a:t>仮説導出</a:t>
            </a:r>
            <a:endParaRPr lang="en-US" altLang="ja-JP" dirty="0"/>
          </a:p>
          <a:p>
            <a:pPr marL="514350" indent="-514350">
              <a:buFont typeface="+mj-lt"/>
              <a:buAutoNum type="arabicPeriod"/>
            </a:pPr>
            <a:r>
              <a:rPr kumimoji="1" lang="ja-JP" altLang="en-US" dirty="0" smtClean="0"/>
              <a:t>検証</a:t>
            </a:r>
            <a:endParaRPr kumimoji="1" lang="en-US" altLang="ja-JP" dirty="0" smtClean="0"/>
          </a:p>
        </p:txBody>
      </p:sp>
      <p:sp>
        <p:nvSpPr>
          <p:cNvPr id="4" name="スライド番号プレースホルダー 3"/>
          <p:cNvSpPr>
            <a:spLocks noGrp="1"/>
          </p:cNvSpPr>
          <p:nvPr>
            <p:ph type="sldNum" sz="quarter" idx="12"/>
          </p:nvPr>
        </p:nvSpPr>
        <p:spPr>
          <a:xfrm>
            <a:off x="8532440" y="6381328"/>
            <a:ext cx="477416" cy="365125"/>
          </a:xfrm>
        </p:spPr>
        <p:txBody>
          <a:bodyPr/>
          <a:lstStyle/>
          <a:p>
            <a:fld id="{20A4E18D-271E-4351-818D-A0272C957963}" type="slidenum">
              <a:rPr lang="ja-JP" altLang="en-US" sz="1600" smtClean="0">
                <a:solidFill>
                  <a:schemeClr val="tx1"/>
                </a:solidFill>
              </a:rPr>
              <a:t>2</a:t>
            </a:fld>
            <a:endParaRPr lang="ja-JP" altLang="en-US" sz="1600" dirty="0">
              <a:solidFill>
                <a:schemeClr val="tx1"/>
              </a:solidFill>
            </a:endParaRPr>
          </a:p>
        </p:txBody>
      </p:sp>
    </p:spTree>
    <p:extLst>
      <p:ext uri="{BB962C8B-B14F-4D97-AF65-F5344CB8AC3E}">
        <p14:creationId xmlns:p14="http://schemas.microsoft.com/office/powerpoint/2010/main" val="2117661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 字 8"/>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467544" y="5229200"/>
            <a:ext cx="7992888" cy="1152128"/>
          </a:xfrm>
        </p:spPr>
        <p:txBody>
          <a:bodyPr>
            <a:normAutofit/>
          </a:bodyPr>
          <a:lstStyle/>
          <a:p>
            <a:pPr marL="0" indent="0" algn="ctr">
              <a:buNone/>
            </a:pPr>
            <a:r>
              <a:rPr lang="ja-JP" altLang="en-US" smtClean="0"/>
              <a:t>ゲーミフィケーションが</a:t>
            </a:r>
            <a:r>
              <a:rPr lang="en-US" altLang="ja-JP"/>
              <a:t/>
            </a:r>
            <a:br>
              <a:rPr lang="en-US" altLang="ja-JP"/>
            </a:br>
            <a:r>
              <a:rPr lang="ja-JP" altLang="en-US" smtClean="0"/>
              <a:t>想起に</a:t>
            </a:r>
            <a:r>
              <a:rPr lang="ja-JP" altLang="en-US" dirty="0"/>
              <a:t>影響を与えるのでは？</a:t>
            </a:r>
            <a:endParaRPr lang="en-US" altLang="ja-JP" dirty="0"/>
          </a:p>
        </p:txBody>
      </p:sp>
      <p:sp>
        <p:nvSpPr>
          <p:cNvPr id="4" name="スライド番号プレースホルダー 3"/>
          <p:cNvSpPr>
            <a:spLocks noGrp="1"/>
          </p:cNvSpPr>
          <p:nvPr>
            <p:ph type="sldNum" sz="quarter" idx="12"/>
          </p:nvPr>
        </p:nvSpPr>
        <p:spPr>
          <a:xfrm>
            <a:off x="6876256" y="6381328"/>
            <a:ext cx="2133600" cy="365125"/>
          </a:xfrm>
        </p:spPr>
        <p:txBody>
          <a:bodyPr/>
          <a:lstStyle/>
          <a:p>
            <a:fld id="{24D25268-D044-4C94-835C-BEB4EE3C44FD}" type="slidenum">
              <a:rPr kumimoji="1" lang="ja-JP" altLang="en-US" sz="1600" smtClean="0">
                <a:solidFill>
                  <a:schemeClr val="tx1"/>
                </a:solidFill>
              </a:rPr>
              <a:t>20</a:t>
            </a:fld>
            <a:endParaRPr kumimoji="1" lang="ja-JP" altLang="en-US" sz="1600" dirty="0">
              <a:solidFill>
                <a:schemeClr val="tx1"/>
              </a:solidFill>
            </a:endParaRPr>
          </a:p>
        </p:txBody>
      </p:sp>
      <p:sp>
        <p:nvSpPr>
          <p:cNvPr id="7" name="テキスト ボックス 4"/>
          <p:cNvSpPr txBox="1"/>
          <p:nvPr/>
        </p:nvSpPr>
        <p:spPr>
          <a:xfrm>
            <a:off x="107504" y="116632"/>
            <a:ext cx="2303748" cy="461665"/>
          </a:xfrm>
          <a:prstGeom prst="rect">
            <a:avLst/>
          </a:prstGeom>
          <a:noFill/>
        </p:spPr>
        <p:txBody>
          <a:bodyPr wrap="square" rtlCol="0">
            <a:spAutoFit/>
          </a:bodyPr>
          <a:lstStyle/>
          <a:p>
            <a:r>
              <a:rPr lang="ja-JP" altLang="en-US" sz="2400" dirty="0"/>
              <a:t>仮説１　導出</a:t>
            </a:r>
            <a:endParaRPr kumimoji="1" lang="ja-JP" altLang="en-US" dirty="0"/>
          </a:p>
        </p:txBody>
      </p:sp>
      <p:graphicFrame>
        <p:nvGraphicFramePr>
          <p:cNvPr id="5" name="図表 5"/>
          <p:cNvGraphicFramePr/>
          <p:nvPr>
            <p:extLst>
              <p:ext uri="{D42A27DB-BD31-4B8C-83A1-F6EECF244321}">
                <p14:modId xmlns:p14="http://schemas.microsoft.com/office/powerpoint/2010/main" val="3184753327"/>
              </p:ext>
            </p:extLst>
          </p:nvPr>
        </p:nvGraphicFramePr>
        <p:xfrm>
          <a:off x="407875" y="1124744"/>
          <a:ext cx="8328248" cy="3164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下矢印 5"/>
          <p:cNvSpPr/>
          <p:nvPr/>
        </p:nvSpPr>
        <p:spPr>
          <a:xfrm>
            <a:off x="3707904" y="4509120"/>
            <a:ext cx="1728192" cy="648072"/>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 name="L 字 9"/>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56171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1852" y="3253138"/>
            <a:ext cx="3601194" cy="26418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7" name="L 字 36"/>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仮説①</a:t>
            </a:r>
            <a:endParaRPr kumimoji="1" lang="ja-JP" altLang="en-US" dirty="0"/>
          </a:p>
        </p:txBody>
      </p:sp>
      <p:sp>
        <p:nvSpPr>
          <p:cNvPr id="3" name="コンテンツ プレースホルダー 2"/>
          <p:cNvSpPr>
            <a:spLocks noGrp="1"/>
          </p:cNvSpPr>
          <p:nvPr>
            <p:ph idx="1"/>
          </p:nvPr>
        </p:nvSpPr>
        <p:spPr>
          <a:xfrm>
            <a:off x="359532" y="1417477"/>
            <a:ext cx="8424936" cy="1773175"/>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ja-JP" altLang="en-US" sz="3600"/>
              <a:t>プロモーションとして</a:t>
            </a:r>
            <a:r>
              <a:rPr kumimoji="1" lang="ja-JP" altLang="en-US" sz="3600"/>
              <a:t>ゲーミフィケーション</a:t>
            </a:r>
            <a:r>
              <a:rPr kumimoji="1" lang="ja-JP" altLang="en-US" sz="3600" dirty="0"/>
              <a:t>を導入</a:t>
            </a:r>
            <a:r>
              <a:rPr kumimoji="1" lang="ja-JP" altLang="en-US" sz="3600"/>
              <a:t>している</a:t>
            </a:r>
            <a:r>
              <a:rPr lang="ja-JP" altLang="en-US" sz="3600"/>
              <a:t>場合、</a:t>
            </a:r>
            <a:r>
              <a:rPr lang="ja-JP" altLang="en-US" sz="3600" smtClean="0"/>
              <a:t>導入</a:t>
            </a:r>
            <a:r>
              <a:rPr kumimoji="1" lang="ja-JP" altLang="en-US" sz="3600" smtClean="0"/>
              <a:t>して</a:t>
            </a:r>
            <a:r>
              <a:rPr kumimoji="1" lang="ja-JP" altLang="en-US" sz="3600" dirty="0"/>
              <a:t>いないものに比べて商品情報を想起してもらいやすい。</a:t>
            </a:r>
            <a:endParaRPr kumimoji="1" lang="en-US" altLang="ja-JP" sz="3600" dirty="0"/>
          </a:p>
        </p:txBody>
      </p:sp>
      <p:sp>
        <p:nvSpPr>
          <p:cNvPr id="4" name="スライド番号プレースホルダー 3"/>
          <p:cNvSpPr>
            <a:spLocks noGrp="1"/>
          </p:cNvSpPr>
          <p:nvPr>
            <p:ph type="sldNum" sz="quarter" idx="12"/>
          </p:nvPr>
        </p:nvSpPr>
        <p:spPr>
          <a:xfrm>
            <a:off x="8532440" y="6352422"/>
            <a:ext cx="442392" cy="365125"/>
          </a:xfrm>
        </p:spPr>
        <p:txBody>
          <a:bodyPr/>
          <a:lstStyle/>
          <a:p>
            <a:fld id="{20A4E18D-271E-4351-818D-A0272C957963}" type="slidenum">
              <a:rPr lang="ja-JP" altLang="en-US" sz="1600" smtClean="0">
                <a:solidFill>
                  <a:schemeClr val="tx1"/>
                </a:solidFill>
              </a:rPr>
              <a:t>21</a:t>
            </a:fld>
            <a:endParaRPr lang="ja-JP" altLang="en-US" dirty="0">
              <a:solidFill>
                <a:schemeClr val="tx1"/>
              </a:solidFill>
            </a:endParaRPr>
          </a:p>
        </p:txBody>
      </p:sp>
      <p:sp>
        <p:nvSpPr>
          <p:cNvPr id="6" name="テキスト ボックス 3"/>
          <p:cNvSpPr txBox="1"/>
          <p:nvPr/>
        </p:nvSpPr>
        <p:spPr>
          <a:xfrm>
            <a:off x="107504" y="116632"/>
            <a:ext cx="2303748" cy="461665"/>
          </a:xfrm>
          <a:prstGeom prst="rect">
            <a:avLst/>
          </a:prstGeom>
          <a:noFill/>
        </p:spPr>
        <p:txBody>
          <a:bodyPr wrap="square" rtlCol="0">
            <a:spAutoFit/>
          </a:bodyPr>
          <a:lstStyle/>
          <a:p>
            <a:r>
              <a:rPr lang="ja-JP" altLang="en-US" sz="2400" dirty="0"/>
              <a:t>仮説１</a:t>
            </a:r>
            <a:endParaRPr kumimoji="1" lang="ja-JP" altLang="en-US" dirty="0"/>
          </a:p>
        </p:txBody>
      </p:sp>
      <p:sp>
        <p:nvSpPr>
          <p:cNvPr id="30" name="テキスト ボックス 14"/>
          <p:cNvSpPr txBox="1"/>
          <p:nvPr/>
        </p:nvSpPr>
        <p:spPr>
          <a:xfrm>
            <a:off x="1252982" y="5978096"/>
            <a:ext cx="1918378" cy="369332"/>
          </a:xfrm>
          <a:prstGeom prst="rect">
            <a:avLst/>
          </a:prstGeom>
          <a:noFill/>
          <a:ln>
            <a:solidFill>
              <a:schemeClr val="tx1"/>
            </a:solidFill>
          </a:ln>
        </p:spPr>
        <p:txBody>
          <a:bodyPr wrap="square" rtlCol="0">
            <a:spAutoFit/>
          </a:bodyPr>
          <a:lstStyle/>
          <a:p>
            <a:pPr algn="ctr"/>
            <a:r>
              <a:rPr kumimoji="1" lang="ja-JP" altLang="en-US" b="1" dirty="0" smtClean="0"/>
              <a:t>ゲーム要素なし</a:t>
            </a:r>
            <a:endParaRPr kumimoji="1" lang="ja-JP" altLang="en-US" b="1" dirty="0"/>
          </a:p>
        </p:txBody>
      </p:sp>
      <p:sp>
        <p:nvSpPr>
          <p:cNvPr id="32" name="テキスト ボックス 17"/>
          <p:cNvSpPr txBox="1"/>
          <p:nvPr/>
        </p:nvSpPr>
        <p:spPr>
          <a:xfrm>
            <a:off x="5412571" y="5978096"/>
            <a:ext cx="2059757" cy="369332"/>
          </a:xfrm>
          <a:prstGeom prst="rect">
            <a:avLst/>
          </a:prstGeom>
          <a:noFill/>
          <a:ln>
            <a:solidFill>
              <a:schemeClr val="tx1"/>
            </a:solidFill>
          </a:ln>
        </p:spPr>
        <p:txBody>
          <a:bodyPr wrap="square" rtlCol="0">
            <a:spAutoFit/>
          </a:bodyPr>
          <a:lstStyle/>
          <a:p>
            <a:pPr algn="ctr"/>
            <a:r>
              <a:rPr kumimoji="1" lang="ja-JP" altLang="en-US" b="1" dirty="0" smtClean="0"/>
              <a:t>ゲーム要素あり</a:t>
            </a:r>
            <a:endParaRPr kumimoji="1" lang="ja-JP" altLang="en-US" b="1"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64" y="3329440"/>
            <a:ext cx="2741613" cy="2489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8" name="L 字 37"/>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957380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20A4E18D-271E-4351-818D-A0272C957963}" type="slidenum">
              <a:rPr lang="ja-JP" altLang="en-US" smtClean="0"/>
              <a:t>22</a:t>
            </a:fld>
            <a:endParaRPr lang="ja-JP" altLang="en-US" dirty="0"/>
          </a:p>
        </p:txBody>
      </p:sp>
    </p:spTree>
    <p:extLst>
      <p:ext uri="{BB962C8B-B14F-4D97-AF65-F5344CB8AC3E}">
        <p14:creationId xmlns:p14="http://schemas.microsoft.com/office/powerpoint/2010/main" val="337190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先行研究の</a:t>
            </a:r>
            <a:r>
              <a:rPr lang="ja-JP" altLang="en-US" dirty="0" smtClean="0"/>
              <a:t>レビュ</a:t>
            </a:r>
            <a:r>
              <a:rPr kumimoji="1" lang="ja-JP" altLang="en-US" dirty="0" smtClean="0"/>
              <a:t>ー②</a:t>
            </a:r>
            <a:endParaRPr kumimoji="1" lang="ja-JP" altLang="en-US" dirty="0"/>
          </a:p>
        </p:txBody>
      </p:sp>
      <p:sp>
        <p:nvSpPr>
          <p:cNvPr id="3" name="コンテンツ プレースホルダー 2"/>
          <p:cNvSpPr>
            <a:spLocks noGrp="1"/>
          </p:cNvSpPr>
          <p:nvPr>
            <p:ph idx="1"/>
          </p:nvPr>
        </p:nvSpPr>
        <p:spPr>
          <a:xfrm>
            <a:off x="277180" y="5157192"/>
            <a:ext cx="8229600" cy="1080120"/>
          </a:xfrm>
        </p:spPr>
        <p:txBody>
          <a:bodyPr>
            <a:normAutofit fontScale="92500"/>
          </a:bodyPr>
          <a:lstStyle/>
          <a:p>
            <a:pPr marL="0" lvl="0" indent="0">
              <a:spcBef>
                <a:spcPts val="0"/>
              </a:spcBef>
              <a:buNone/>
            </a:pPr>
            <a:r>
              <a:rPr lang="ja-JP" altLang="en-US" sz="2800" dirty="0">
                <a:solidFill>
                  <a:prstClr val="black"/>
                </a:solidFill>
              </a:rPr>
              <a:t>ゲーミフィケーションで応用されているゲーム要素の分類</a:t>
            </a:r>
            <a:endParaRPr lang="en-US" altLang="ja-JP" sz="2800" dirty="0">
              <a:solidFill>
                <a:prstClr val="black"/>
              </a:solidFill>
            </a:endParaRPr>
          </a:p>
          <a:p>
            <a:pPr marL="0" indent="0">
              <a:spcBef>
                <a:spcPts val="0"/>
              </a:spcBef>
              <a:buNone/>
            </a:pPr>
            <a:r>
              <a:rPr lang="ja-JP" altLang="en-US" sz="2800" smtClean="0">
                <a:solidFill>
                  <a:prstClr val="black"/>
                </a:solidFill>
              </a:rPr>
              <a:t>マーケティング</a:t>
            </a:r>
            <a:r>
              <a:rPr lang="ja-JP" altLang="en-US" sz="2800">
                <a:solidFill>
                  <a:prstClr val="black"/>
                </a:solidFill>
              </a:rPr>
              <a:t>目標にあわせたゲームのタイプ分け</a:t>
            </a:r>
            <a:endParaRPr lang="en-US" altLang="ja-JP" sz="2800" dirty="0">
              <a:solidFill>
                <a:prstClr val="black"/>
              </a:solidFill>
            </a:endParaRPr>
          </a:p>
          <a:p>
            <a:pPr marL="0" indent="0">
              <a:spcBef>
                <a:spcPts val="0"/>
              </a:spcBef>
              <a:buNone/>
            </a:pPr>
            <a:endParaRPr lang="ja-JP" altLang="en-US" sz="2800" dirty="0">
              <a:solidFill>
                <a:prstClr val="black"/>
              </a:solidFill>
            </a:endParaRPr>
          </a:p>
          <a:p>
            <a:pPr marL="0" indent="0">
              <a:buNone/>
            </a:pPr>
            <a:endParaRPr lang="ja-JP" altLang="en-US" dirty="0"/>
          </a:p>
        </p:txBody>
      </p:sp>
      <p:sp>
        <p:nvSpPr>
          <p:cNvPr id="4" name="スライド番号プレースホルダー 3"/>
          <p:cNvSpPr>
            <a:spLocks noGrp="1"/>
          </p:cNvSpPr>
          <p:nvPr>
            <p:ph type="sldNum" sz="quarter" idx="12"/>
          </p:nvPr>
        </p:nvSpPr>
        <p:spPr>
          <a:xfrm>
            <a:off x="8532440" y="6381328"/>
            <a:ext cx="442392" cy="365125"/>
          </a:xfrm>
        </p:spPr>
        <p:txBody>
          <a:bodyPr/>
          <a:lstStyle/>
          <a:p>
            <a:fld id="{24D25268-D044-4C94-835C-BEB4EE3C44FD}" type="slidenum">
              <a:rPr kumimoji="1" lang="ja-JP" altLang="en-US" sz="1600" smtClean="0">
                <a:solidFill>
                  <a:schemeClr val="tx1"/>
                </a:solidFill>
              </a:rPr>
              <a:t>23</a:t>
            </a:fld>
            <a:endParaRPr kumimoji="1" lang="ja-JP" altLang="en-US" sz="1600" dirty="0">
              <a:solidFill>
                <a:schemeClr val="tx1"/>
              </a:solidFill>
            </a:endParaRPr>
          </a:p>
        </p:txBody>
      </p:sp>
      <p:sp>
        <p:nvSpPr>
          <p:cNvPr id="5" name="テキスト ボックス 4"/>
          <p:cNvSpPr txBox="1"/>
          <p:nvPr/>
        </p:nvSpPr>
        <p:spPr>
          <a:xfrm>
            <a:off x="467544" y="1668519"/>
            <a:ext cx="8424935" cy="2009061"/>
          </a:xfrm>
          <a:prstGeom prst="roundRect">
            <a:avLst/>
          </a:prstGeom>
          <a:ln w="76200">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n-US" altLang="ja-JP" sz="2800" b="1" dirty="0" smtClean="0"/>
          </a:p>
          <a:p>
            <a:pPr algn="ctr"/>
            <a:r>
              <a:rPr lang="ja-JP" altLang="en-US" sz="2800" dirty="0"/>
              <a:t>ゲームメソッドのマーケティング活用に関する考察</a:t>
            </a:r>
            <a:endParaRPr lang="en-US" altLang="ja-JP" sz="2800" dirty="0"/>
          </a:p>
          <a:p>
            <a:pPr algn="ctr"/>
            <a:r>
              <a:rPr lang="ja-JP" altLang="en-US" sz="2800" b="1" dirty="0" smtClean="0"/>
              <a:t>山川　悟</a:t>
            </a:r>
            <a:r>
              <a:rPr lang="en-US" altLang="ja-JP" sz="2800" b="1" dirty="0" smtClean="0"/>
              <a:t>(</a:t>
            </a:r>
            <a:r>
              <a:rPr lang="ja-JP" altLang="en-US" sz="2800" b="1" dirty="0" smtClean="0"/>
              <a:t>２０１２</a:t>
            </a:r>
            <a:r>
              <a:rPr lang="en-US" altLang="ja-JP" sz="2800" b="1" dirty="0" smtClean="0"/>
              <a:t>)</a:t>
            </a:r>
            <a:endParaRPr lang="en-US" altLang="ja-JP" sz="2800" b="1" dirty="0"/>
          </a:p>
          <a:p>
            <a:pPr algn="ctr"/>
            <a:endParaRPr lang="en-US" altLang="ja-JP" sz="2800" b="1" dirty="0"/>
          </a:p>
        </p:txBody>
      </p:sp>
      <p:sp>
        <p:nvSpPr>
          <p:cNvPr id="6" name="テキスト ボックス 5"/>
          <p:cNvSpPr txBox="1"/>
          <p:nvPr/>
        </p:nvSpPr>
        <p:spPr>
          <a:xfrm>
            <a:off x="433145" y="1384167"/>
            <a:ext cx="2192466" cy="578882"/>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2800" b="1" dirty="0" smtClean="0">
                <a:solidFill>
                  <a:schemeClr val="bg1"/>
                </a:solidFill>
              </a:rPr>
              <a:t>先行研究</a:t>
            </a:r>
            <a:endParaRPr kumimoji="1" lang="ja-JP" altLang="en-US" sz="2800" b="1" dirty="0">
              <a:solidFill>
                <a:schemeClr val="bg1"/>
              </a:solidFill>
            </a:endParaRPr>
          </a:p>
        </p:txBody>
      </p:sp>
      <p:sp>
        <p:nvSpPr>
          <p:cNvPr id="7" name="円/楕円 6"/>
          <p:cNvSpPr/>
          <p:nvPr/>
        </p:nvSpPr>
        <p:spPr>
          <a:xfrm>
            <a:off x="3419872" y="3933056"/>
            <a:ext cx="2088232" cy="8640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3200" b="1" dirty="0" smtClean="0"/>
              <a:t>結論</a:t>
            </a:r>
            <a:endParaRPr kumimoji="1" lang="ja-JP" altLang="en-US" sz="3200" b="1" dirty="0"/>
          </a:p>
        </p:txBody>
      </p:sp>
      <p:sp>
        <p:nvSpPr>
          <p:cNvPr id="10" name="テキスト ボックス 7"/>
          <p:cNvSpPr txBox="1"/>
          <p:nvPr/>
        </p:nvSpPr>
        <p:spPr>
          <a:xfrm>
            <a:off x="87339" y="135987"/>
            <a:ext cx="2303748" cy="369332"/>
          </a:xfrm>
          <a:prstGeom prst="rect">
            <a:avLst/>
          </a:prstGeom>
          <a:noFill/>
        </p:spPr>
        <p:txBody>
          <a:bodyPr wrap="square" rtlCol="0">
            <a:spAutoFit/>
          </a:bodyPr>
          <a:lstStyle/>
          <a:p>
            <a:r>
              <a:rPr kumimoji="1" lang="ja-JP" altLang="en-US" dirty="0" smtClean="0"/>
              <a:t>仮説２　導出</a:t>
            </a:r>
            <a:endParaRPr kumimoji="1" lang="ja-JP" altLang="en-US" dirty="0"/>
          </a:p>
        </p:txBody>
      </p:sp>
      <p:sp>
        <p:nvSpPr>
          <p:cNvPr id="8" name="L 字 11"/>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L 字 12"/>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246211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円/楕円 1"/>
          <p:cNvSpPr/>
          <p:nvPr/>
        </p:nvSpPr>
        <p:spPr>
          <a:xfrm>
            <a:off x="1187624" y="692696"/>
            <a:ext cx="6768752" cy="52565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L 字 8"/>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L 字 9"/>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図表 4"/>
          <p:cNvGraphicFramePr/>
          <p:nvPr>
            <p:extLst>
              <p:ext uri="{D42A27DB-BD31-4B8C-83A1-F6EECF244321}">
                <p14:modId xmlns:p14="http://schemas.microsoft.com/office/powerpoint/2010/main" val="888928411"/>
              </p:ext>
            </p:extLst>
          </p:nvPr>
        </p:nvGraphicFramePr>
        <p:xfrm>
          <a:off x="719571" y="404664"/>
          <a:ext cx="7704856" cy="583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コンテンツ プレースホルダー 2"/>
          <p:cNvSpPr>
            <a:spLocks noGrp="1"/>
          </p:cNvSpPr>
          <p:nvPr>
            <p:ph idx="1"/>
          </p:nvPr>
        </p:nvSpPr>
        <p:spPr>
          <a:xfrm>
            <a:off x="1115616" y="6137921"/>
            <a:ext cx="6264696" cy="720080"/>
          </a:xfrm>
        </p:spPr>
        <p:txBody>
          <a:bodyPr>
            <a:normAutofit fontScale="40000" lnSpcReduction="20000"/>
          </a:bodyPr>
          <a:lstStyle/>
          <a:p>
            <a:pPr marL="0" indent="0">
              <a:buNone/>
            </a:pPr>
            <a:endParaRPr lang="en-US" altLang="ja-JP" dirty="0"/>
          </a:p>
          <a:p>
            <a:pPr marL="0" indent="0">
              <a:buNone/>
            </a:pPr>
            <a:r>
              <a:rPr lang="ja-JP" altLang="en-US" sz="4300" b="1" dirty="0"/>
              <a:t>（「ゲームメソッドのマーケティング活用に関する考察」　山川　悟）</a:t>
            </a:r>
          </a:p>
          <a:p>
            <a:pPr marL="0" indent="0">
              <a:buNone/>
            </a:pPr>
            <a:endParaRPr kumimoji="1" lang="ja-JP" altLang="en-US" dirty="0"/>
          </a:p>
        </p:txBody>
      </p:sp>
      <p:sp>
        <p:nvSpPr>
          <p:cNvPr id="4" name="スライド番号プレースホルダー 3"/>
          <p:cNvSpPr>
            <a:spLocks noGrp="1"/>
          </p:cNvSpPr>
          <p:nvPr>
            <p:ph type="sldNum" sz="quarter" idx="12"/>
          </p:nvPr>
        </p:nvSpPr>
        <p:spPr>
          <a:xfrm>
            <a:off x="6804248" y="6381328"/>
            <a:ext cx="2133600" cy="365125"/>
          </a:xfrm>
        </p:spPr>
        <p:txBody>
          <a:bodyPr/>
          <a:lstStyle/>
          <a:p>
            <a:fld id="{24D25268-D044-4C94-835C-BEB4EE3C44FD}" type="slidenum">
              <a:rPr kumimoji="1" lang="ja-JP" altLang="en-US" sz="1600" smtClean="0">
                <a:solidFill>
                  <a:schemeClr val="tx1"/>
                </a:solidFill>
              </a:rPr>
              <a:t>24</a:t>
            </a:fld>
            <a:endParaRPr kumimoji="1" lang="ja-JP" altLang="en-US"/>
          </a:p>
        </p:txBody>
      </p:sp>
      <p:sp>
        <p:nvSpPr>
          <p:cNvPr id="14" name="テキスト ボックス 7"/>
          <p:cNvSpPr txBox="1"/>
          <p:nvPr/>
        </p:nvSpPr>
        <p:spPr>
          <a:xfrm>
            <a:off x="2987824" y="2420888"/>
            <a:ext cx="3168352" cy="186100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ja-JP" altLang="en-US" sz="4000" dirty="0"/>
              <a:t>ゲームのタイプ</a:t>
            </a:r>
            <a:endParaRPr kumimoji="1" lang="ja-JP" altLang="en-US" sz="4000" dirty="0"/>
          </a:p>
        </p:txBody>
      </p:sp>
    </p:spTree>
    <p:extLst>
      <p:ext uri="{BB962C8B-B14F-4D97-AF65-F5344CB8AC3E}">
        <p14:creationId xmlns:p14="http://schemas.microsoft.com/office/powerpoint/2010/main" val="3842805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 字 10"/>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a:xfrm>
            <a:off x="110832" y="290513"/>
            <a:ext cx="9029993" cy="1203325"/>
          </a:xfrm>
        </p:spPr>
        <p:txBody>
          <a:bodyPr>
            <a:normAutofit/>
          </a:bodyPr>
          <a:lstStyle/>
          <a:p>
            <a:r>
              <a:rPr lang="ja-JP" altLang="en-US" dirty="0">
                <a:solidFill>
                  <a:prstClr val="black"/>
                </a:solidFill>
              </a:rPr>
              <a:t>先行研究の問題点と本研究の</a:t>
            </a:r>
            <a:r>
              <a:rPr lang="ja-JP" altLang="en-US" dirty="0" smtClean="0">
                <a:solidFill>
                  <a:prstClr val="black"/>
                </a:solidFill>
              </a:rPr>
              <a:t>意義②</a:t>
            </a:r>
            <a:endParaRPr kumimoji="1" lang="ja-JP" altLang="en-US" dirty="0"/>
          </a:p>
        </p:txBody>
      </p:sp>
      <p:sp>
        <p:nvSpPr>
          <p:cNvPr id="3" name="コンテンツ プレースホルダー 2"/>
          <p:cNvSpPr>
            <a:spLocks noGrp="1"/>
          </p:cNvSpPr>
          <p:nvPr>
            <p:ph idx="1"/>
          </p:nvPr>
        </p:nvSpPr>
        <p:spPr>
          <a:xfrm>
            <a:off x="694764" y="4005063"/>
            <a:ext cx="8712968" cy="2124895"/>
          </a:xfrm>
        </p:spPr>
        <p:txBody>
          <a:bodyPr>
            <a:normAutofit/>
          </a:bodyPr>
          <a:lstStyle/>
          <a:p>
            <a:pPr marL="0" indent="0">
              <a:buNone/>
            </a:pPr>
            <a:r>
              <a:rPr lang="ja-JP" altLang="en-US" sz="2800" dirty="0"/>
              <a:t>どのようなゲームがどのような効果があるのか</a:t>
            </a:r>
            <a:r>
              <a:rPr kumimoji="1" lang="ja-JP" altLang="en-US" sz="2800" dirty="0"/>
              <a:t>実証</a:t>
            </a:r>
            <a:r>
              <a:rPr lang="ja-JP" altLang="en-US" sz="2800"/>
              <a:t>し、</a:t>
            </a:r>
            <a:endParaRPr lang="en-US" altLang="ja-JP" sz="2000" dirty="0"/>
          </a:p>
          <a:p>
            <a:pPr marL="0" indent="0">
              <a:buNone/>
            </a:pPr>
            <a:r>
              <a:rPr lang="ja-JP" altLang="en-US" sz="2800"/>
              <a:t>明らか</a:t>
            </a:r>
            <a:r>
              <a:rPr lang="ja-JP" altLang="en-US" sz="2800" dirty="0"/>
              <a:t>にする必要がある。</a:t>
            </a:r>
            <a:endParaRPr kumimoji="1" lang="ja-JP" altLang="en-US" sz="2800" dirty="0"/>
          </a:p>
        </p:txBody>
      </p:sp>
      <p:sp>
        <p:nvSpPr>
          <p:cNvPr id="8" name="スライド番号プレースホルダー 7"/>
          <p:cNvSpPr>
            <a:spLocks noGrp="1"/>
          </p:cNvSpPr>
          <p:nvPr>
            <p:ph type="sldNum" sz="quarter" idx="12"/>
          </p:nvPr>
        </p:nvSpPr>
        <p:spPr>
          <a:xfrm>
            <a:off x="8505935" y="6309320"/>
            <a:ext cx="442392" cy="365125"/>
          </a:xfrm>
        </p:spPr>
        <p:txBody>
          <a:bodyPr/>
          <a:lstStyle/>
          <a:p>
            <a:fld id="{20A4E18D-271E-4351-818D-A0272C957963}" type="slidenum">
              <a:rPr lang="ja-JP" altLang="en-US" sz="1600" smtClean="0">
                <a:solidFill>
                  <a:schemeClr val="tx1"/>
                </a:solidFill>
              </a:rPr>
              <a:t>25</a:t>
            </a:fld>
            <a:endParaRPr lang="ja-JP" altLang="en-US" dirty="0">
              <a:solidFill>
                <a:schemeClr val="tx1"/>
              </a:solidFill>
            </a:endParaRPr>
          </a:p>
        </p:txBody>
      </p:sp>
      <p:sp>
        <p:nvSpPr>
          <p:cNvPr id="7" name="テキスト ボックス 5"/>
          <p:cNvSpPr txBox="1"/>
          <p:nvPr/>
        </p:nvSpPr>
        <p:spPr>
          <a:xfrm>
            <a:off x="163421" y="141762"/>
            <a:ext cx="2303748" cy="369332"/>
          </a:xfrm>
          <a:prstGeom prst="rect">
            <a:avLst/>
          </a:prstGeom>
          <a:noFill/>
        </p:spPr>
        <p:txBody>
          <a:bodyPr wrap="square" rtlCol="0">
            <a:spAutoFit/>
          </a:bodyPr>
          <a:lstStyle/>
          <a:p>
            <a:r>
              <a:rPr kumimoji="1" lang="ja-JP" altLang="en-US" dirty="0" smtClean="0"/>
              <a:t>仮説２　導出</a:t>
            </a:r>
            <a:endParaRPr kumimoji="1" lang="ja-JP" altLang="en-US" dirty="0"/>
          </a:p>
        </p:txBody>
      </p:sp>
      <p:sp>
        <p:nvSpPr>
          <p:cNvPr id="9" name="コンテンツ プレースホルダー 2"/>
          <p:cNvSpPr txBox="1">
            <a:spLocks/>
          </p:cNvSpPr>
          <p:nvPr/>
        </p:nvSpPr>
        <p:spPr>
          <a:xfrm>
            <a:off x="899592" y="1758967"/>
            <a:ext cx="7776864" cy="1715507"/>
          </a:xfrm>
          <a:prstGeom prst="round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9pPr>
          </a:lstStyle>
          <a:p>
            <a:pPr marL="0" indent="0" algn="ctr">
              <a:buFont typeface="Arial" pitchFamily="34" charset="0"/>
              <a:buNone/>
            </a:pPr>
            <a:endParaRPr lang="en-US" altLang="ja-JP" dirty="0"/>
          </a:p>
        </p:txBody>
      </p:sp>
      <p:sp>
        <p:nvSpPr>
          <p:cNvPr id="10" name="円/楕円 5"/>
          <p:cNvSpPr/>
          <p:nvPr/>
        </p:nvSpPr>
        <p:spPr>
          <a:xfrm>
            <a:off x="575556" y="1758965"/>
            <a:ext cx="648072" cy="1715507"/>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2400" b="1" dirty="0" smtClean="0">
                <a:solidFill>
                  <a:schemeClr val="bg1"/>
                </a:solidFill>
              </a:rPr>
              <a:t>不足点</a:t>
            </a:r>
            <a:endParaRPr kumimoji="1" lang="ja-JP" altLang="en-US" sz="2400" b="1" dirty="0">
              <a:solidFill>
                <a:schemeClr val="bg1"/>
              </a:solidFill>
            </a:endParaRPr>
          </a:p>
        </p:txBody>
      </p:sp>
      <p:sp>
        <p:nvSpPr>
          <p:cNvPr id="2" name="テキスト ボックス 1"/>
          <p:cNvSpPr txBox="1"/>
          <p:nvPr/>
        </p:nvSpPr>
        <p:spPr>
          <a:xfrm>
            <a:off x="1691680" y="1924222"/>
            <a:ext cx="6834443" cy="1384995"/>
          </a:xfrm>
          <a:prstGeom prst="rect">
            <a:avLst/>
          </a:prstGeom>
          <a:noFill/>
        </p:spPr>
        <p:txBody>
          <a:bodyPr wrap="square" rtlCol="0">
            <a:spAutoFit/>
          </a:bodyPr>
          <a:lstStyle/>
          <a:p>
            <a:r>
              <a:rPr lang="ja-JP" altLang="en-US" sz="2800" dirty="0"/>
              <a:t>ゲームのタイプ分けが提示されて</a:t>
            </a:r>
            <a:r>
              <a:rPr lang="ja-JP" altLang="en-US" sz="2800" dirty="0" smtClean="0"/>
              <a:t>いるが  </a:t>
            </a:r>
            <a:r>
              <a:rPr lang="ja-JP" altLang="en-US" sz="2800" dirty="0"/>
              <a:t>個々の効果について不明確であり</a:t>
            </a:r>
            <a:r>
              <a:rPr lang="ja-JP" altLang="en-US" sz="2800" dirty="0" smtClean="0"/>
              <a:t>、実証も</a:t>
            </a:r>
            <a:endParaRPr lang="en-US" altLang="ja-JP" sz="2800" dirty="0" smtClean="0"/>
          </a:p>
          <a:p>
            <a:r>
              <a:rPr lang="ja-JP" altLang="en-US" sz="2800" dirty="0" smtClean="0"/>
              <a:t>されて</a:t>
            </a:r>
            <a:r>
              <a:rPr lang="ja-JP" altLang="en-US" sz="2800" dirty="0"/>
              <a:t>いない。</a:t>
            </a:r>
            <a:endParaRPr lang="en-US" altLang="ja-JP" sz="2800" dirty="0"/>
          </a:p>
        </p:txBody>
      </p:sp>
      <p:sp>
        <p:nvSpPr>
          <p:cNvPr id="12" name="L 字 11"/>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61406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 字 4"/>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L 字 5"/>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117763" y="0"/>
            <a:ext cx="6491064" cy="1228998"/>
          </a:xfrm>
        </p:spPr>
        <p:txBody>
          <a:bodyPr/>
          <a:lstStyle/>
          <a:p>
            <a:r>
              <a:rPr lang="ja-JP" altLang="en-US"/>
              <a:t>ヱヴァンゲリヲン</a:t>
            </a:r>
            <a:endParaRPr kumimoji="1" lang="ja-JP" altLang="en-US"/>
          </a:p>
        </p:txBody>
      </p:sp>
      <p:sp>
        <p:nvSpPr>
          <p:cNvPr id="4" name="スライド番号プレースホルダー 3"/>
          <p:cNvSpPr>
            <a:spLocks noGrp="1"/>
          </p:cNvSpPr>
          <p:nvPr>
            <p:ph type="sldNum" sz="quarter" idx="12"/>
          </p:nvPr>
        </p:nvSpPr>
        <p:spPr>
          <a:xfrm>
            <a:off x="8532440" y="6309320"/>
            <a:ext cx="442392" cy="365125"/>
          </a:xfrm>
        </p:spPr>
        <p:txBody>
          <a:bodyPr/>
          <a:lstStyle/>
          <a:p>
            <a:fld id="{20A4E18D-271E-4351-818D-A0272C957963}" type="slidenum">
              <a:rPr lang="ja-JP" altLang="en-US" sz="1600" smtClean="0">
                <a:solidFill>
                  <a:schemeClr val="tx1"/>
                </a:solidFill>
              </a:rPr>
              <a:t>26</a:t>
            </a:fld>
            <a:endParaRPr lang="ja-JP" altLang="en-US" sz="1600" dirty="0">
              <a:solidFill>
                <a:schemeClr val="tx1"/>
              </a:solidFill>
            </a:endParaRPr>
          </a:p>
        </p:txBody>
      </p:sp>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778" y="3546409"/>
            <a:ext cx="3224379" cy="29360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左カーブ矢印 6"/>
          <p:cNvSpPr/>
          <p:nvPr/>
        </p:nvSpPr>
        <p:spPr>
          <a:xfrm>
            <a:off x="4595719" y="2305204"/>
            <a:ext cx="1440160" cy="2884409"/>
          </a:xfrm>
          <a:prstGeom prst="curvedLeftArrow">
            <a:avLst>
              <a:gd name="adj1" fmla="val 21400"/>
              <a:gd name="adj2" fmla="val 66308"/>
              <a:gd name="adj3" fmla="val 21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7"/>
          <p:cNvSpPr txBox="1"/>
          <p:nvPr/>
        </p:nvSpPr>
        <p:spPr>
          <a:xfrm>
            <a:off x="6168119" y="3040824"/>
            <a:ext cx="2520280" cy="1477328"/>
          </a:xfrm>
          <a:prstGeom prst="rect">
            <a:avLst/>
          </a:prstGeom>
          <a:noFill/>
        </p:spPr>
        <p:txBody>
          <a:bodyPr wrap="square" rtlCol="0">
            <a:spAutoFit/>
          </a:bodyPr>
          <a:lstStyle/>
          <a:p>
            <a:r>
              <a:rPr lang="ja-JP" altLang="en-US" dirty="0"/>
              <a:t>難易度別の</a:t>
            </a:r>
            <a:r>
              <a:rPr lang="en-US" altLang="ja-JP" dirty="0"/>
              <a:t>3</a:t>
            </a:r>
            <a:r>
              <a:rPr lang="ja-JP" altLang="en-US" dirty="0"/>
              <a:t>種類の</a:t>
            </a:r>
            <a:r>
              <a:rPr lang="ja-JP" altLang="en-US" dirty="0" smtClean="0"/>
              <a:t>クイズ</a:t>
            </a:r>
            <a:r>
              <a:rPr lang="ja-JP" altLang="en-US" dirty="0"/>
              <a:t>が</a:t>
            </a:r>
            <a:r>
              <a:rPr lang="ja-JP" altLang="en-US" dirty="0" smtClean="0"/>
              <a:t>あり、</a:t>
            </a:r>
            <a:r>
              <a:rPr lang="en-US" altLang="ja-JP" dirty="0" smtClean="0"/>
              <a:t>1</a:t>
            </a:r>
            <a:r>
              <a:rPr lang="ja-JP" altLang="en-US" dirty="0" err="1"/>
              <a:t>つの</a:t>
            </a:r>
            <a:r>
              <a:rPr lang="ja-JP" altLang="en-US" dirty="0"/>
              <a:t>クイズに正解すると</a:t>
            </a:r>
            <a:r>
              <a:rPr lang="en-US" altLang="ja-JP" dirty="0"/>
              <a:t>1</a:t>
            </a:r>
            <a:r>
              <a:rPr lang="ja-JP" altLang="en-US" dirty="0" smtClean="0"/>
              <a:t>口景品を応募できる。</a:t>
            </a:r>
            <a:r>
              <a:rPr lang="ja-JP" altLang="en-US" dirty="0"/>
              <a:t/>
            </a:r>
            <a:br>
              <a:rPr lang="ja-JP" altLang="en-US" dirty="0"/>
            </a:br>
            <a:endParaRPr kumimoji="1" lang="ja-JP" altLang="en-US" dirty="0"/>
          </a:p>
        </p:txBody>
      </p:sp>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47" y="1181408"/>
            <a:ext cx="3960440" cy="22475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555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 字 6"/>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753344" y="116632"/>
            <a:ext cx="5915000" cy="1228998"/>
          </a:xfrm>
        </p:spPr>
        <p:txBody>
          <a:bodyPr/>
          <a:lstStyle/>
          <a:p>
            <a:r>
              <a:rPr kumimoji="1" lang="ja-JP" altLang="en-US" dirty="0" smtClean="0"/>
              <a:t>ランチパック　メーカー</a:t>
            </a:r>
            <a:endParaRPr kumimoji="1" lang="ja-JP" altLang="en-US" dirty="0"/>
          </a:p>
        </p:txBody>
      </p:sp>
      <p:sp>
        <p:nvSpPr>
          <p:cNvPr id="4" name="スライド番号プレースホルダー 3"/>
          <p:cNvSpPr>
            <a:spLocks noGrp="1"/>
          </p:cNvSpPr>
          <p:nvPr>
            <p:ph type="sldNum" sz="quarter" idx="12"/>
          </p:nvPr>
        </p:nvSpPr>
        <p:spPr>
          <a:xfrm>
            <a:off x="6876256" y="6386689"/>
            <a:ext cx="2133600" cy="365125"/>
          </a:xfrm>
        </p:spPr>
        <p:txBody>
          <a:bodyPr/>
          <a:lstStyle/>
          <a:p>
            <a:fld id="{20A4E18D-271E-4351-818D-A0272C957963}" type="slidenum">
              <a:rPr lang="ja-JP" altLang="en-US" sz="1600" smtClean="0">
                <a:solidFill>
                  <a:schemeClr val="tx1"/>
                </a:solidFill>
              </a:rPr>
              <a:t>27</a:t>
            </a:fld>
            <a:endParaRPr lang="ja-JP"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332" y="1484784"/>
            <a:ext cx="7485336" cy="42808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テキスト ボックス 4"/>
          <p:cNvSpPr txBox="1"/>
          <p:nvPr/>
        </p:nvSpPr>
        <p:spPr>
          <a:xfrm>
            <a:off x="199084" y="6165304"/>
            <a:ext cx="7469260" cy="369332"/>
          </a:xfrm>
          <a:prstGeom prst="rect">
            <a:avLst/>
          </a:prstGeom>
          <a:noFill/>
        </p:spPr>
        <p:txBody>
          <a:bodyPr wrap="square" rtlCol="0">
            <a:spAutoFit/>
          </a:bodyPr>
          <a:lstStyle/>
          <a:p>
            <a:r>
              <a:rPr kumimoji="1" lang="ja-JP" altLang="en-US" dirty="0" smtClean="0"/>
              <a:t>具材と２つのパンをくみあわせて、オーダーされたランチパックを作る。</a:t>
            </a:r>
            <a:endParaRPr kumimoji="1" lang="ja-JP" altLang="en-US" dirty="0"/>
          </a:p>
        </p:txBody>
      </p:sp>
    </p:spTree>
    <p:extLst>
      <p:ext uri="{BB962C8B-B14F-4D97-AF65-F5344CB8AC3E}">
        <p14:creationId xmlns:p14="http://schemas.microsoft.com/office/powerpoint/2010/main" val="1597545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16637" y="1124744"/>
            <a:ext cx="8229600" cy="1800200"/>
          </a:xfrm>
          <a:prstGeom prst="rect">
            <a:avLst/>
          </a:prstGeom>
          <a:ln/>
        </p:spPr>
        <p:style>
          <a:lnRef idx="2">
            <a:schemeClr val="accent3"/>
          </a:lnRef>
          <a:fillRef idx="1">
            <a:schemeClr val="lt1"/>
          </a:fillRef>
          <a:effectRef idx="0">
            <a:schemeClr val="accent3"/>
          </a:effectRef>
          <a:fontRef idx="minor">
            <a:schemeClr val="dk1"/>
          </a:fontRef>
        </p:style>
        <p:txBody>
          <a:bodyPr/>
          <a:lstStyle/>
          <a:p>
            <a:pPr marL="0" indent="0">
              <a:buNone/>
            </a:pPr>
            <a:r>
              <a:rPr kumimoji="1" lang="ja-JP" altLang="en-US" dirty="0"/>
              <a:t>不足感を示し残りを埋めたいという心理をあおることで利用者の時間を増大することができます。　　　　　　　　　　</a:t>
            </a:r>
            <a:r>
              <a:rPr kumimoji="1" lang="en-US" altLang="ja-JP" dirty="0" smtClean="0"/>
              <a:t>(</a:t>
            </a:r>
            <a:r>
              <a:rPr kumimoji="1" lang="ja-JP" altLang="en-US" dirty="0"/>
              <a:t>神馬</a:t>
            </a:r>
            <a:r>
              <a:rPr lang="ja-JP" altLang="en-US" dirty="0"/>
              <a:t>氏、石田氏、木下</a:t>
            </a:r>
            <a:r>
              <a:rPr lang="ja-JP" altLang="en-US" dirty="0" smtClean="0"/>
              <a:t>氏</a:t>
            </a:r>
            <a:r>
              <a:rPr kumimoji="1" lang="en-US" altLang="ja-JP" dirty="0" smtClean="0"/>
              <a:t>)</a:t>
            </a:r>
            <a:endParaRPr lang="en-US" altLang="ja-JP" dirty="0"/>
          </a:p>
          <a:p>
            <a:pPr marL="0" indent="0">
              <a:buNone/>
            </a:pPr>
            <a:endParaRPr lang="en-US" altLang="ja-JP" dirty="0"/>
          </a:p>
        </p:txBody>
      </p:sp>
      <p:sp>
        <p:nvSpPr>
          <p:cNvPr id="5" name="スライド番号プレースホルダー 4"/>
          <p:cNvSpPr>
            <a:spLocks noGrp="1"/>
          </p:cNvSpPr>
          <p:nvPr>
            <p:ph type="sldNum" sz="quarter" idx="12"/>
          </p:nvPr>
        </p:nvSpPr>
        <p:spPr>
          <a:xfrm>
            <a:off x="8532440" y="6309320"/>
            <a:ext cx="442392" cy="365125"/>
          </a:xfrm>
        </p:spPr>
        <p:txBody>
          <a:bodyPr/>
          <a:lstStyle/>
          <a:p>
            <a:fld id="{20A4E18D-271E-4351-818D-A0272C957963}" type="slidenum">
              <a:rPr lang="ja-JP" altLang="en-US" sz="1600" smtClean="0">
                <a:solidFill>
                  <a:schemeClr val="tx1"/>
                </a:solidFill>
              </a:rPr>
              <a:t>28</a:t>
            </a:fld>
            <a:endParaRPr lang="ja-JP" altLang="en-US" sz="1600" dirty="0">
              <a:solidFill>
                <a:schemeClr val="tx1"/>
              </a:solidFill>
            </a:endParaRPr>
          </a:p>
        </p:txBody>
      </p:sp>
      <p:sp>
        <p:nvSpPr>
          <p:cNvPr id="6" name="テキスト ボックス 3"/>
          <p:cNvSpPr txBox="1"/>
          <p:nvPr/>
        </p:nvSpPr>
        <p:spPr>
          <a:xfrm>
            <a:off x="107504" y="184666"/>
            <a:ext cx="2303748" cy="369332"/>
          </a:xfrm>
          <a:prstGeom prst="rect">
            <a:avLst/>
          </a:prstGeom>
          <a:noFill/>
        </p:spPr>
        <p:txBody>
          <a:bodyPr wrap="square" rtlCol="0">
            <a:spAutoFit/>
          </a:bodyPr>
          <a:lstStyle/>
          <a:p>
            <a:r>
              <a:rPr kumimoji="1" lang="ja-JP" altLang="en-US" dirty="0" smtClean="0"/>
              <a:t>仮説２　導出</a:t>
            </a:r>
            <a:endParaRPr kumimoji="1" lang="ja-JP" altLang="en-US" dirty="0"/>
          </a:p>
        </p:txBody>
      </p:sp>
      <p:sp>
        <p:nvSpPr>
          <p:cNvPr id="9" name="テキスト ボックス 6"/>
          <p:cNvSpPr txBox="1"/>
          <p:nvPr/>
        </p:nvSpPr>
        <p:spPr>
          <a:xfrm>
            <a:off x="683568" y="4656999"/>
            <a:ext cx="7704856" cy="1077218"/>
          </a:xfrm>
          <a:prstGeom prst="rect">
            <a:avLst/>
          </a:prstGeom>
          <a:noFill/>
        </p:spPr>
        <p:txBody>
          <a:bodyPr wrap="square" rtlCol="0">
            <a:spAutoFit/>
          </a:bodyPr>
          <a:lstStyle/>
          <a:p>
            <a:pPr lvl="0">
              <a:spcBef>
                <a:spcPct val="20000"/>
              </a:spcBef>
            </a:pPr>
            <a:r>
              <a:rPr lang="ja-JP" altLang="en-US" sz="3200" smtClean="0">
                <a:solidFill>
                  <a:prstClr val="black"/>
                </a:solidFill>
              </a:rPr>
              <a:t>達成</a:t>
            </a:r>
            <a:r>
              <a:rPr lang="ja-JP" altLang="en-US" sz="3200" dirty="0">
                <a:solidFill>
                  <a:prstClr val="black"/>
                </a:solidFill>
              </a:rPr>
              <a:t>まであとどれくらいか示されることによりモチベーションが上がる。</a:t>
            </a:r>
          </a:p>
        </p:txBody>
      </p:sp>
      <p:sp>
        <p:nvSpPr>
          <p:cNvPr id="10" name="下矢印 7"/>
          <p:cNvSpPr/>
          <p:nvPr/>
        </p:nvSpPr>
        <p:spPr>
          <a:xfrm>
            <a:off x="3995936" y="3429000"/>
            <a:ext cx="1080120" cy="1178151"/>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 name="L 字 6"/>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648345" y="436022"/>
            <a:ext cx="2855422" cy="369332"/>
          </a:xfrm>
          <a:prstGeom prst="rect">
            <a:avLst/>
          </a:prstGeom>
          <a:noFill/>
        </p:spPr>
        <p:txBody>
          <a:bodyPr wrap="square" rtlCol="0">
            <a:spAutoFit/>
          </a:bodyPr>
          <a:lstStyle/>
          <a:p>
            <a:r>
              <a:rPr kumimoji="1" lang="ja-JP" altLang="en-US" sz="1800" kern="1200" dirty="0" smtClean="0">
                <a:solidFill>
                  <a:schemeClr val="tx1"/>
                </a:solidFill>
                <a:latin typeface="+mn-lt"/>
                <a:ea typeface="+mn-ea"/>
                <a:cs typeface="+mn-cs"/>
              </a:rPr>
              <a:t>可視性</a:t>
            </a:r>
            <a:endParaRPr kumimoji="1" lang="ja-JP" alt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8265497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目標設定理論</a:t>
            </a:r>
            <a:endParaRPr kumimoji="1" lang="ja-JP" altLang="en-US" dirty="0"/>
          </a:p>
        </p:txBody>
      </p:sp>
      <p:sp>
        <p:nvSpPr>
          <p:cNvPr id="3" name="コンテンツ プレースホルダー 2"/>
          <p:cNvSpPr>
            <a:spLocks noGrp="1"/>
          </p:cNvSpPr>
          <p:nvPr>
            <p:ph idx="1"/>
          </p:nvPr>
        </p:nvSpPr>
        <p:spPr>
          <a:xfrm>
            <a:off x="457200" y="1600201"/>
            <a:ext cx="8229600" cy="2836911"/>
          </a:xfrm>
        </p:spPr>
        <p:style>
          <a:lnRef idx="2">
            <a:schemeClr val="accent3"/>
          </a:lnRef>
          <a:fillRef idx="1">
            <a:schemeClr val="lt1"/>
          </a:fillRef>
          <a:effectRef idx="0">
            <a:schemeClr val="accent3"/>
          </a:effectRef>
          <a:fontRef idx="minor">
            <a:schemeClr val="dk1"/>
          </a:fontRef>
        </p:style>
        <p:txBody>
          <a:bodyPr/>
          <a:lstStyle/>
          <a:p>
            <a:pPr marL="0" indent="0">
              <a:buNone/>
            </a:pPr>
            <a:r>
              <a:rPr lang="ja-JP" altLang="en-US" dirty="0"/>
              <a:t>目標設定が人間の課題遂行にあたって強い動機づけ効果を持ち、課題や作業進行に関するポジティブな認知を高める</a:t>
            </a:r>
          </a:p>
          <a:p>
            <a:pPr marL="0" indent="0">
              <a:buNone/>
            </a:pPr>
            <a:r>
              <a:rPr lang="ja-JP" altLang="en-US" dirty="0"/>
              <a:t>課題遂行におよぼす目標設定と自律性の効果</a:t>
            </a:r>
            <a:r>
              <a:rPr lang="en-US" altLang="ja-JP" dirty="0"/>
              <a:t>(</a:t>
            </a:r>
            <a:r>
              <a:rPr lang="ja-JP" altLang="en-US" dirty="0"/>
              <a:t>三浦</a:t>
            </a:r>
            <a:r>
              <a:rPr lang="en-US" altLang="ja-JP" dirty="0"/>
              <a:t>, </a:t>
            </a:r>
            <a:r>
              <a:rPr lang="ja-JP" altLang="en-US" dirty="0"/>
              <a:t>麻子</a:t>
            </a:r>
            <a:r>
              <a:rPr lang="en-US" altLang="ja-JP" dirty="0"/>
              <a:t>)</a:t>
            </a:r>
            <a:endParaRPr kumimoji="1" lang="ja-JP" altLang="en-US" dirty="0"/>
          </a:p>
        </p:txBody>
      </p:sp>
      <p:sp>
        <p:nvSpPr>
          <p:cNvPr id="4" name="スライド番号プレースホルダー 3"/>
          <p:cNvSpPr>
            <a:spLocks noGrp="1"/>
          </p:cNvSpPr>
          <p:nvPr>
            <p:ph type="sldNum" sz="quarter" idx="12"/>
          </p:nvPr>
        </p:nvSpPr>
        <p:spPr>
          <a:xfrm>
            <a:off x="8460432" y="6381328"/>
            <a:ext cx="514400" cy="365125"/>
          </a:xfrm>
        </p:spPr>
        <p:txBody>
          <a:bodyPr/>
          <a:lstStyle/>
          <a:p>
            <a:fld id="{20A4E18D-271E-4351-818D-A0272C957963}" type="slidenum">
              <a:rPr lang="ja-JP" altLang="en-US" sz="1600" smtClean="0">
                <a:solidFill>
                  <a:schemeClr val="tx1"/>
                </a:solidFill>
              </a:rPr>
              <a:t>29</a:t>
            </a:fld>
            <a:endParaRPr lang="ja-JP" altLang="en-US" dirty="0">
              <a:solidFill>
                <a:schemeClr val="tx1"/>
              </a:solidFill>
            </a:endParaRPr>
          </a:p>
        </p:txBody>
      </p:sp>
      <p:sp>
        <p:nvSpPr>
          <p:cNvPr id="6" name="テキスト ボックス 5"/>
          <p:cNvSpPr txBox="1"/>
          <p:nvPr/>
        </p:nvSpPr>
        <p:spPr>
          <a:xfrm>
            <a:off x="107504" y="174619"/>
            <a:ext cx="2303748" cy="369332"/>
          </a:xfrm>
          <a:prstGeom prst="rect">
            <a:avLst/>
          </a:prstGeom>
          <a:noFill/>
        </p:spPr>
        <p:txBody>
          <a:bodyPr wrap="square" rtlCol="0">
            <a:spAutoFit/>
          </a:bodyPr>
          <a:lstStyle/>
          <a:p>
            <a:r>
              <a:rPr kumimoji="1" lang="ja-JP" altLang="en-US" dirty="0" smtClean="0"/>
              <a:t>仮説２　導出</a:t>
            </a:r>
            <a:endParaRPr kumimoji="1" lang="ja-JP" altLang="en-US" dirty="0"/>
          </a:p>
        </p:txBody>
      </p:sp>
      <p:sp>
        <p:nvSpPr>
          <p:cNvPr id="5" name="テキスト ボックス 4"/>
          <p:cNvSpPr txBox="1"/>
          <p:nvPr/>
        </p:nvSpPr>
        <p:spPr>
          <a:xfrm>
            <a:off x="611560" y="4653136"/>
            <a:ext cx="7272808" cy="523220"/>
          </a:xfrm>
          <a:prstGeom prst="rect">
            <a:avLst/>
          </a:prstGeom>
          <a:noFill/>
        </p:spPr>
        <p:txBody>
          <a:bodyPr wrap="square" rtlCol="0">
            <a:spAutoFit/>
          </a:bodyPr>
          <a:lstStyle/>
          <a:p>
            <a:r>
              <a:rPr kumimoji="1" lang="ja-JP" altLang="en-US" sz="2800" dirty="0" smtClean="0"/>
              <a:t>→目標設定をすると、認知</a:t>
            </a:r>
            <a:r>
              <a:rPr kumimoji="1" lang="ja-JP" altLang="en-US" sz="2800" smtClean="0"/>
              <a:t>が高まる</a:t>
            </a:r>
            <a:endParaRPr kumimoji="1" lang="ja-JP" altLang="en-US" sz="2800" dirty="0"/>
          </a:p>
        </p:txBody>
      </p:sp>
      <p:sp>
        <p:nvSpPr>
          <p:cNvPr id="7" name="L 字 6"/>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657600" y="2517569"/>
            <a:ext cx="1828800" cy="1828800"/>
          </a:xfrm>
          <a:prstGeom prst="rect">
            <a:avLst/>
          </a:prstGeom>
          <a:noFill/>
        </p:spPr>
        <p:txBody>
          <a:bodyPr wrap="square" rtlCol="0">
            <a:spAutoFit/>
          </a:bodyPr>
          <a:lstStyle/>
          <a:p>
            <a:r>
              <a:rPr kumimoji="1" lang="ja-JP" altLang="en-US" sz="1800" kern="1200" dirty="0">
                <a:solidFill>
                  <a:schemeClr val="tx1"/>
                </a:solidFill>
                <a:latin typeface="+mn-lt"/>
                <a:ea typeface="+mn-ea"/>
                <a:cs typeface="+mn-cs"/>
              </a:rPr>
              <a:t>ここに文字を入力</a:t>
            </a:r>
          </a:p>
        </p:txBody>
      </p:sp>
    </p:spTree>
    <p:extLst>
      <p:ext uri="{BB962C8B-B14F-4D97-AF65-F5344CB8AC3E}">
        <p14:creationId xmlns:p14="http://schemas.microsoft.com/office/powerpoint/2010/main" val="2234712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 字 7"/>
          <p:cNvSpPr/>
          <p:nvPr/>
        </p:nvSpPr>
        <p:spPr>
          <a:xfrm>
            <a:off x="0" y="0"/>
            <a:ext cx="9145399" cy="6875670"/>
          </a:xfrm>
          <a:prstGeom prst="corner">
            <a:avLst>
              <a:gd name="adj1" fmla="val 3048"/>
              <a:gd name="adj2" fmla="val 2624"/>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L 字 8"/>
          <p:cNvSpPr/>
          <p:nvPr/>
        </p:nvSpPr>
        <p:spPr>
          <a:xfrm rot="10800000">
            <a:off x="12027" y="0"/>
            <a:ext cx="9131973" cy="6875670"/>
          </a:xfrm>
          <a:prstGeom prst="corner">
            <a:avLst>
              <a:gd name="adj1" fmla="val 2751"/>
              <a:gd name="adj2" fmla="val 262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a:xfrm>
            <a:off x="593304" y="501105"/>
            <a:ext cx="2592288" cy="1002457"/>
          </a:xfrm>
        </p:spPr>
        <p:txBody>
          <a:bodyPr>
            <a:normAutofit/>
          </a:bodyPr>
          <a:lstStyle/>
          <a:p>
            <a:r>
              <a:rPr lang="ja-JP" altLang="en-US" sz="3600" dirty="0" smtClean="0"/>
              <a:t>実例</a:t>
            </a:r>
            <a:r>
              <a:rPr lang="ja-JP" altLang="en-US" sz="3600" dirty="0"/>
              <a:t>　</a:t>
            </a:r>
            <a:endParaRPr kumimoji="1" lang="ja-JP" altLang="en-US" dirty="0"/>
          </a:p>
        </p:txBody>
      </p:sp>
      <p:sp>
        <p:nvSpPr>
          <p:cNvPr id="3" name="コンテンツ プレースホルダー 2"/>
          <p:cNvSpPr>
            <a:spLocks noGrp="1"/>
          </p:cNvSpPr>
          <p:nvPr>
            <p:ph idx="1"/>
          </p:nvPr>
        </p:nvSpPr>
        <p:spPr>
          <a:xfrm>
            <a:off x="665723" y="1700808"/>
            <a:ext cx="2674640" cy="748679"/>
          </a:xfrm>
        </p:spPr>
        <p:txBody>
          <a:bodyPr/>
          <a:lstStyle/>
          <a:p>
            <a:pPr marL="0" indent="0">
              <a:buNone/>
            </a:pPr>
            <a:r>
              <a:rPr lang="ja-JP" altLang="en-US" sz="3200" dirty="0"/>
              <a:t>ビっくらポン</a:t>
            </a:r>
          </a:p>
        </p:txBody>
      </p:sp>
      <p:sp>
        <p:nvSpPr>
          <p:cNvPr id="4" name="スライド番号プレースホルダー 3"/>
          <p:cNvSpPr>
            <a:spLocks noGrp="1"/>
          </p:cNvSpPr>
          <p:nvPr>
            <p:ph type="sldNum" sz="quarter" idx="12"/>
          </p:nvPr>
        </p:nvSpPr>
        <p:spPr>
          <a:xfrm>
            <a:off x="8604448" y="6309320"/>
            <a:ext cx="370049" cy="464912"/>
          </a:xfrm>
          <a:prstGeom prst="rect">
            <a:avLst/>
          </a:prstGeom>
        </p:spPr>
        <p:txBody>
          <a:bodyPr/>
          <a:lstStyle/>
          <a:p>
            <a:fld id="{F4816E2D-72A6-4A48-AA0B-47A7D3C9B800}" type="slidenum">
              <a:rPr kumimoji="1" lang="ja-JP" altLang="en-US" sz="1600" smtClean="0">
                <a:solidFill>
                  <a:schemeClr val="tx1"/>
                </a:solidFill>
              </a:rPr>
              <a:t>3</a:t>
            </a:fld>
            <a:endParaRPr kumimoji="1" lang="ja-JP" altLang="en-US" sz="16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080" y="2348879"/>
            <a:ext cx="7432598" cy="36724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5" y="592986"/>
            <a:ext cx="5529535" cy="9387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テキスト ボックス 7"/>
          <p:cNvSpPr txBox="1"/>
          <p:nvPr/>
        </p:nvSpPr>
        <p:spPr>
          <a:xfrm>
            <a:off x="179512" y="116632"/>
            <a:ext cx="3563888" cy="369332"/>
          </a:xfrm>
          <a:prstGeom prst="rect">
            <a:avLst/>
          </a:prstGeom>
          <a:noFill/>
        </p:spPr>
        <p:txBody>
          <a:bodyPr wrap="square" rtlCol="0">
            <a:spAutoFit/>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31606979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フローチャート : 結合子 4"/>
          <p:cNvSpPr/>
          <p:nvPr/>
        </p:nvSpPr>
        <p:spPr>
          <a:xfrm>
            <a:off x="399427" y="4379912"/>
            <a:ext cx="1440160" cy="1368152"/>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1" name="L 字 10"/>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目標達成の可視性</a:t>
            </a:r>
            <a:endParaRPr kumimoji="1" lang="ja-JP" altLang="en-US" dirty="0"/>
          </a:p>
        </p:txBody>
      </p:sp>
      <p:sp>
        <p:nvSpPr>
          <p:cNvPr id="3" name="コンテンツ プレースホルダー 2"/>
          <p:cNvSpPr>
            <a:spLocks noGrp="1"/>
          </p:cNvSpPr>
          <p:nvPr>
            <p:ph idx="1"/>
          </p:nvPr>
        </p:nvSpPr>
        <p:spPr>
          <a:xfrm>
            <a:off x="457200" y="1600201"/>
            <a:ext cx="8229600" cy="1612776"/>
          </a:xfrm>
        </p:spPr>
        <p:txBody>
          <a:bodyPr/>
          <a:lstStyle/>
          <a:p>
            <a:r>
              <a:rPr lang="ja-JP" altLang="en-US"/>
              <a:t>目標を達成するためにあとどのくらい何をしたらよいのかというプロセスが可視化されている度合</a:t>
            </a:r>
            <a:endParaRPr kumimoji="1" lang="ja-JP" altLang="en-US"/>
          </a:p>
        </p:txBody>
      </p:sp>
      <p:sp>
        <p:nvSpPr>
          <p:cNvPr id="4" name="スライド番号プレースホルダー 3"/>
          <p:cNvSpPr>
            <a:spLocks noGrp="1"/>
          </p:cNvSpPr>
          <p:nvPr>
            <p:ph type="sldNum" sz="quarter" idx="12"/>
          </p:nvPr>
        </p:nvSpPr>
        <p:spPr>
          <a:xfrm>
            <a:off x="8532440" y="6381328"/>
            <a:ext cx="442392" cy="365125"/>
          </a:xfrm>
        </p:spPr>
        <p:txBody>
          <a:bodyPr/>
          <a:lstStyle/>
          <a:p>
            <a:fld id="{20A4E18D-271E-4351-818D-A0272C957963}" type="slidenum">
              <a:rPr lang="ja-JP" altLang="en-US" sz="1600" smtClean="0">
                <a:solidFill>
                  <a:schemeClr val="tx1"/>
                </a:solidFill>
              </a:rPr>
              <a:t>30</a:t>
            </a:fld>
            <a:endParaRPr lang="ja-JP" altLang="en-US" dirty="0">
              <a:solidFill>
                <a:schemeClr val="tx1"/>
              </a:solidFill>
            </a:endParaRPr>
          </a:p>
        </p:txBody>
      </p:sp>
      <p:sp>
        <p:nvSpPr>
          <p:cNvPr id="12" name="L 字 11"/>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22"/>
          <p:cNvSpPr txBox="1"/>
          <p:nvPr/>
        </p:nvSpPr>
        <p:spPr>
          <a:xfrm>
            <a:off x="497125" y="4797152"/>
            <a:ext cx="1244763" cy="461665"/>
          </a:xfrm>
          <a:prstGeom prst="rect">
            <a:avLst/>
          </a:prstGeom>
          <a:noFill/>
        </p:spPr>
        <p:txBody>
          <a:bodyPr wrap="square" rtlCol="0">
            <a:spAutoFit/>
          </a:bodyPr>
          <a:lstStyle/>
          <a:p>
            <a:r>
              <a:rPr kumimoji="1" lang="ja-JP" altLang="en-US" sz="2400" dirty="0" smtClean="0">
                <a:solidFill>
                  <a:schemeClr val="bg1"/>
                </a:solidFill>
              </a:rPr>
              <a:t>スタート</a:t>
            </a:r>
            <a:endParaRPr kumimoji="1" lang="ja-JP" altLang="en-US" sz="2400" dirty="0">
              <a:solidFill>
                <a:schemeClr val="bg1"/>
              </a:solidFill>
            </a:endParaRPr>
          </a:p>
        </p:txBody>
      </p:sp>
      <p:sp>
        <p:nvSpPr>
          <p:cNvPr id="13" name="右矢印 17"/>
          <p:cNvSpPr/>
          <p:nvPr/>
        </p:nvSpPr>
        <p:spPr>
          <a:xfrm>
            <a:off x="1741888" y="4649941"/>
            <a:ext cx="5494407" cy="828090"/>
          </a:xfrm>
          <a:prstGeom prst="rightArrow">
            <a:avLst>
              <a:gd name="adj1" fmla="val 50000"/>
              <a:gd name="adj2" fmla="val 66211"/>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4" name="フローチャート : 結合子 4"/>
          <p:cNvSpPr/>
          <p:nvPr/>
        </p:nvSpPr>
        <p:spPr>
          <a:xfrm>
            <a:off x="7236295" y="4379912"/>
            <a:ext cx="1440160" cy="1368152"/>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6" name="フローチャート : 結合子 4"/>
          <p:cNvSpPr/>
          <p:nvPr/>
        </p:nvSpPr>
        <p:spPr>
          <a:xfrm>
            <a:off x="2123728" y="4379910"/>
            <a:ext cx="1440160" cy="1368152"/>
          </a:xfrm>
          <a:prstGeom prst="flowChartConnector">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17" name="フローチャート : 結合子 4"/>
          <p:cNvSpPr/>
          <p:nvPr/>
        </p:nvSpPr>
        <p:spPr>
          <a:xfrm>
            <a:off x="3707904" y="4406346"/>
            <a:ext cx="1440160" cy="1368152"/>
          </a:xfrm>
          <a:prstGeom prst="flowChartConnector">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18" name="フローチャート : 結合子 4"/>
          <p:cNvSpPr/>
          <p:nvPr/>
        </p:nvSpPr>
        <p:spPr>
          <a:xfrm>
            <a:off x="5364088" y="4406346"/>
            <a:ext cx="1440160" cy="1368152"/>
          </a:xfrm>
          <a:prstGeom prst="flowChartConnector">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19" name="テキスト ボックス 28"/>
          <p:cNvSpPr txBox="1"/>
          <p:nvPr/>
        </p:nvSpPr>
        <p:spPr>
          <a:xfrm>
            <a:off x="2627784" y="3944681"/>
            <a:ext cx="432048" cy="461665"/>
          </a:xfrm>
          <a:prstGeom prst="rect">
            <a:avLst/>
          </a:prstGeom>
          <a:noFill/>
        </p:spPr>
        <p:txBody>
          <a:bodyPr wrap="square" rtlCol="0">
            <a:spAutoFit/>
          </a:bodyPr>
          <a:lstStyle/>
          <a:p>
            <a:r>
              <a:rPr kumimoji="1" lang="ja-JP" altLang="en-US" sz="2400" dirty="0" smtClean="0"/>
              <a:t>１</a:t>
            </a:r>
            <a:endParaRPr kumimoji="1" lang="ja-JP" altLang="en-US" sz="2400" dirty="0"/>
          </a:p>
        </p:txBody>
      </p:sp>
      <p:sp>
        <p:nvSpPr>
          <p:cNvPr id="20" name="テキスト ボックス 29"/>
          <p:cNvSpPr txBox="1"/>
          <p:nvPr/>
        </p:nvSpPr>
        <p:spPr>
          <a:xfrm>
            <a:off x="4319971" y="3967253"/>
            <a:ext cx="504056" cy="461665"/>
          </a:xfrm>
          <a:prstGeom prst="rect">
            <a:avLst/>
          </a:prstGeom>
          <a:noFill/>
        </p:spPr>
        <p:txBody>
          <a:bodyPr wrap="square" rtlCol="0">
            <a:spAutoFit/>
          </a:bodyPr>
          <a:lstStyle/>
          <a:p>
            <a:r>
              <a:rPr kumimoji="1" lang="ja-JP" altLang="en-US" sz="2400" dirty="0" smtClean="0"/>
              <a:t>２</a:t>
            </a:r>
            <a:endParaRPr kumimoji="1" lang="ja-JP" altLang="en-US" sz="2400" dirty="0"/>
          </a:p>
        </p:txBody>
      </p:sp>
      <p:sp>
        <p:nvSpPr>
          <p:cNvPr id="21" name="テキスト ボックス 31"/>
          <p:cNvSpPr txBox="1"/>
          <p:nvPr/>
        </p:nvSpPr>
        <p:spPr>
          <a:xfrm>
            <a:off x="5832140" y="4010579"/>
            <a:ext cx="504056" cy="461665"/>
          </a:xfrm>
          <a:prstGeom prst="rect">
            <a:avLst/>
          </a:prstGeom>
          <a:noFill/>
        </p:spPr>
        <p:txBody>
          <a:bodyPr wrap="square" rtlCol="0">
            <a:spAutoFit/>
          </a:bodyPr>
          <a:lstStyle/>
          <a:p>
            <a:r>
              <a:rPr kumimoji="1" lang="ja-JP" altLang="en-US" sz="2400" dirty="0" smtClean="0"/>
              <a:t>３</a:t>
            </a:r>
            <a:endParaRPr kumimoji="1" lang="ja-JP" altLang="en-US" sz="2400" dirty="0"/>
          </a:p>
        </p:txBody>
      </p:sp>
      <p:sp>
        <p:nvSpPr>
          <p:cNvPr id="31" name="テキスト ボックス 12"/>
          <p:cNvSpPr txBox="1"/>
          <p:nvPr/>
        </p:nvSpPr>
        <p:spPr>
          <a:xfrm>
            <a:off x="7321916" y="4833153"/>
            <a:ext cx="1247651" cy="461665"/>
          </a:xfrm>
          <a:prstGeom prst="rect">
            <a:avLst/>
          </a:prstGeom>
          <a:noFill/>
        </p:spPr>
        <p:txBody>
          <a:bodyPr wrap="square" rtlCol="0">
            <a:spAutoFit/>
          </a:bodyPr>
          <a:lstStyle/>
          <a:p>
            <a:r>
              <a:rPr kumimoji="1" lang="ja-JP" altLang="en-US" sz="2400" dirty="0" smtClean="0">
                <a:solidFill>
                  <a:schemeClr val="bg1"/>
                </a:solidFill>
              </a:rPr>
              <a:t>ゴール</a:t>
            </a:r>
            <a:endParaRPr kumimoji="1" lang="ja-JP" altLang="en-US" sz="2400" dirty="0">
              <a:solidFill>
                <a:schemeClr val="bg1"/>
              </a:solidFill>
            </a:endParaRPr>
          </a:p>
        </p:txBody>
      </p:sp>
    </p:spTree>
    <p:extLst>
      <p:ext uri="{BB962C8B-B14F-4D97-AF65-F5344CB8AC3E}">
        <p14:creationId xmlns:p14="http://schemas.microsoft.com/office/powerpoint/2010/main" val="13340399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 字 10"/>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L 字 8"/>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a:xfrm>
            <a:off x="8489504" y="6327323"/>
            <a:ext cx="442392" cy="365125"/>
          </a:xfrm>
        </p:spPr>
        <p:txBody>
          <a:bodyPr/>
          <a:lstStyle/>
          <a:p>
            <a:fld id="{20A4E18D-271E-4351-818D-A0272C957963}" type="slidenum">
              <a:rPr lang="ja-JP" altLang="en-US" sz="1600" smtClean="0">
                <a:solidFill>
                  <a:schemeClr val="tx1"/>
                </a:solidFill>
              </a:rPr>
              <a:t>31</a:t>
            </a:fld>
            <a:endParaRPr lang="ja-JP" altLang="en-US" dirty="0">
              <a:solidFill>
                <a:schemeClr val="tx1"/>
              </a:solidFill>
            </a:endParaRPr>
          </a:p>
        </p:txBody>
      </p:sp>
      <p:sp>
        <p:nvSpPr>
          <p:cNvPr id="5" name="テキスト ボックス 4"/>
          <p:cNvSpPr txBox="1"/>
          <p:nvPr/>
        </p:nvSpPr>
        <p:spPr>
          <a:xfrm>
            <a:off x="640632" y="5373216"/>
            <a:ext cx="7848872" cy="954107"/>
          </a:xfrm>
          <a:prstGeom prst="rect">
            <a:avLst/>
          </a:prstGeom>
          <a:noFill/>
        </p:spPr>
        <p:txBody>
          <a:bodyPr wrap="square" rtlCol="0">
            <a:spAutoFit/>
          </a:bodyPr>
          <a:lstStyle/>
          <a:p>
            <a:pPr algn="ctr"/>
            <a:r>
              <a:rPr lang="ja-JP" altLang="en-US" sz="2800" smtClean="0"/>
              <a:t>目標</a:t>
            </a:r>
            <a:r>
              <a:rPr lang="ja-JP" altLang="en-US" sz="2800"/>
              <a:t>達成プロセスの</a:t>
            </a:r>
            <a:r>
              <a:rPr lang="ja-JP" altLang="en-US" sz="2800" dirty="0"/>
              <a:t>可視性を入れることで、</a:t>
            </a:r>
            <a:endParaRPr lang="en-US" altLang="ja-JP" sz="2800" dirty="0"/>
          </a:p>
          <a:p>
            <a:pPr algn="ctr"/>
            <a:r>
              <a:rPr lang="ja-JP" altLang="en-US" sz="2800" dirty="0"/>
              <a:t>より想起率を高めることができるのでは？</a:t>
            </a:r>
            <a:endParaRPr lang="en-US" altLang="ja-JP" sz="2800" dirty="0"/>
          </a:p>
        </p:txBody>
      </p:sp>
      <p:sp>
        <p:nvSpPr>
          <p:cNvPr id="7" name="テキスト ボックス 5"/>
          <p:cNvSpPr txBox="1"/>
          <p:nvPr/>
        </p:nvSpPr>
        <p:spPr>
          <a:xfrm>
            <a:off x="107504" y="174938"/>
            <a:ext cx="2303748" cy="369332"/>
          </a:xfrm>
          <a:prstGeom prst="rect">
            <a:avLst/>
          </a:prstGeom>
          <a:noFill/>
        </p:spPr>
        <p:txBody>
          <a:bodyPr wrap="square" rtlCol="0">
            <a:spAutoFit/>
          </a:bodyPr>
          <a:lstStyle/>
          <a:p>
            <a:r>
              <a:rPr kumimoji="1" lang="ja-JP" altLang="en-US" dirty="0" smtClean="0"/>
              <a:t>仮説２　導出</a:t>
            </a:r>
            <a:endParaRPr kumimoji="1" lang="ja-JP" altLang="en-US" dirty="0"/>
          </a:p>
        </p:txBody>
      </p:sp>
      <p:graphicFrame>
        <p:nvGraphicFramePr>
          <p:cNvPr id="8" name="図表 2"/>
          <p:cNvGraphicFramePr/>
          <p:nvPr>
            <p:extLst>
              <p:ext uri="{D42A27DB-BD31-4B8C-83A1-F6EECF244321}">
                <p14:modId xmlns:p14="http://schemas.microsoft.com/office/powerpoint/2010/main" val="3233885296"/>
              </p:ext>
            </p:extLst>
          </p:nvPr>
        </p:nvGraphicFramePr>
        <p:xfrm>
          <a:off x="251520" y="661144"/>
          <a:ext cx="849694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下矢印 9"/>
          <p:cNvSpPr/>
          <p:nvPr/>
        </p:nvSpPr>
        <p:spPr>
          <a:xfrm>
            <a:off x="3989004" y="4653136"/>
            <a:ext cx="1152128" cy="648072"/>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36918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 字 7"/>
          <p:cNvSpPr/>
          <p:nvPr/>
        </p:nvSpPr>
        <p:spPr>
          <a:xfrm>
            <a:off x="0" y="0"/>
            <a:ext cx="9144000" cy="6858000"/>
          </a:xfrm>
          <a:prstGeom prst="corner">
            <a:avLst>
              <a:gd name="adj1" fmla="val 2482"/>
              <a:gd name="adj2" fmla="val 2340"/>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L 字 8"/>
          <p:cNvSpPr/>
          <p:nvPr/>
        </p:nvSpPr>
        <p:spPr>
          <a:xfrm rot="10800000">
            <a:off x="0" y="0"/>
            <a:ext cx="9144000" cy="6858000"/>
          </a:xfrm>
          <a:prstGeom prst="corner">
            <a:avLst>
              <a:gd name="adj1" fmla="val 2767"/>
              <a:gd name="adj2" fmla="val 2483"/>
            </a:avLst>
          </a:prstGeom>
          <a:solidFill>
            <a:srgbClr val="C6E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3" name="コンテンツ プレースホルダー 2"/>
          <p:cNvSpPr>
            <a:spLocks noGrp="1"/>
          </p:cNvSpPr>
          <p:nvPr>
            <p:ph idx="1"/>
          </p:nvPr>
        </p:nvSpPr>
        <p:spPr>
          <a:xfrm>
            <a:off x="415501" y="2169887"/>
            <a:ext cx="8290401" cy="1404937"/>
          </a:xfrm>
          <a:prstGeom prst="rect">
            <a:avLst/>
          </a:prstGeom>
          <a:ln/>
        </p:spPr>
        <p:style>
          <a:lnRef idx="2">
            <a:schemeClr val="accent3"/>
          </a:lnRef>
          <a:fillRef idx="1">
            <a:schemeClr val="lt1"/>
          </a:fillRef>
          <a:effectRef idx="0">
            <a:schemeClr val="accent3"/>
          </a:effectRef>
          <a:fontRef idx="minor">
            <a:schemeClr val="dk1"/>
          </a:fontRef>
        </p:style>
        <p:txBody>
          <a:bodyPr>
            <a:noAutofit/>
          </a:bodyPr>
          <a:lstStyle/>
          <a:p>
            <a:pPr marL="0" indent="0">
              <a:buNone/>
            </a:pPr>
            <a:r>
              <a:rPr lang="ja-JP" altLang="en-US" sz="3600" dirty="0"/>
              <a:t>目</a:t>
            </a:r>
            <a:r>
              <a:rPr lang="ja-JP" altLang="en-US" sz="3600"/>
              <a:t>標達成プロセスの可視性が低い場合に比べ高い場合は想起率が高くなる。</a:t>
            </a:r>
            <a:endParaRPr lang="ja-JP" altLang="en-US" sz="3600" dirty="0"/>
          </a:p>
        </p:txBody>
      </p:sp>
      <p:sp>
        <p:nvSpPr>
          <p:cNvPr id="7" name="スライド番号プレースホルダー 6"/>
          <p:cNvSpPr>
            <a:spLocks noGrp="1"/>
          </p:cNvSpPr>
          <p:nvPr>
            <p:ph type="sldNum" sz="quarter" idx="12"/>
          </p:nvPr>
        </p:nvSpPr>
        <p:spPr>
          <a:xfrm>
            <a:off x="8532440" y="6309320"/>
            <a:ext cx="442392" cy="365125"/>
          </a:xfrm>
        </p:spPr>
        <p:txBody>
          <a:bodyPr/>
          <a:lstStyle/>
          <a:p>
            <a:fld id="{20A4E18D-271E-4351-818D-A0272C957963}" type="slidenum">
              <a:rPr lang="ja-JP" altLang="en-US" sz="1600" smtClean="0">
                <a:solidFill>
                  <a:schemeClr val="tx1"/>
                </a:solidFill>
              </a:rPr>
              <a:t>32</a:t>
            </a:fld>
            <a:endParaRPr lang="ja-JP" altLang="en-US" sz="1600" dirty="0">
              <a:solidFill>
                <a:schemeClr val="tx1"/>
              </a:solidFill>
            </a:endParaRPr>
          </a:p>
        </p:txBody>
      </p:sp>
      <p:sp>
        <p:nvSpPr>
          <p:cNvPr id="6" name="テキスト ボックス 3"/>
          <p:cNvSpPr txBox="1"/>
          <p:nvPr/>
        </p:nvSpPr>
        <p:spPr>
          <a:xfrm>
            <a:off x="107504" y="116632"/>
            <a:ext cx="2303748" cy="369332"/>
          </a:xfrm>
          <a:prstGeom prst="rect">
            <a:avLst/>
          </a:prstGeom>
          <a:noFill/>
        </p:spPr>
        <p:txBody>
          <a:bodyPr wrap="square" rtlCol="0">
            <a:spAutoFit/>
          </a:bodyPr>
          <a:lstStyle/>
          <a:p>
            <a:r>
              <a:rPr kumimoji="1" lang="ja-JP" altLang="en-US" dirty="0" smtClean="0"/>
              <a:t>仮説２　</a:t>
            </a:r>
            <a:endParaRPr kumimoji="1" lang="ja-JP" altLang="en-US" dirty="0"/>
          </a:p>
        </p:txBody>
      </p:sp>
    </p:spTree>
    <p:extLst>
      <p:ext uri="{BB962C8B-B14F-4D97-AF65-F5344CB8AC3E}">
        <p14:creationId xmlns:p14="http://schemas.microsoft.com/office/powerpoint/2010/main" val="9159161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lang="ja-JP" altLang="en-US" dirty="0"/>
              <a:t>ゲーミフィケーションと</a:t>
            </a:r>
            <a:r>
              <a:rPr lang="ja-JP" altLang="en-US" dirty="0" smtClean="0"/>
              <a:t>は</a:t>
            </a:r>
            <a:endParaRPr lang="en-US" altLang="ja-JP" dirty="0" smtClean="0"/>
          </a:p>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dirty="0"/>
              <a:t>先行</a:t>
            </a:r>
            <a:r>
              <a:rPr lang="ja-JP" altLang="en-US" dirty="0" smtClean="0"/>
              <a:t>研究</a:t>
            </a:r>
            <a:endParaRPr lang="en-US" altLang="ja-JP" sz="2000" dirty="0" smtClean="0"/>
          </a:p>
          <a:p>
            <a:pPr marL="514350" indent="-514350">
              <a:buFont typeface="+mj-lt"/>
              <a:buAutoNum type="arabicPeriod"/>
            </a:pPr>
            <a:r>
              <a:rPr kumimoji="1" lang="ja-JP" altLang="en-US" dirty="0" smtClean="0"/>
              <a:t>仮説導出</a:t>
            </a:r>
            <a:endParaRPr lang="en-US" altLang="ja-JP" dirty="0"/>
          </a:p>
          <a:p>
            <a:pPr marL="514350" indent="-514350">
              <a:buFont typeface="+mj-lt"/>
              <a:buAutoNum type="arabicPeriod"/>
            </a:pPr>
            <a:r>
              <a:rPr kumimoji="1" lang="ja-JP" altLang="en-US" sz="4400" dirty="0" smtClean="0">
                <a:solidFill>
                  <a:schemeClr val="accent6"/>
                </a:solidFill>
              </a:rPr>
              <a:t>検証</a:t>
            </a:r>
            <a:endParaRPr kumimoji="1" lang="en-US" altLang="ja-JP" sz="4400" dirty="0" smtClean="0">
              <a:solidFill>
                <a:schemeClr val="accent6"/>
              </a:solidFill>
            </a:endParaRPr>
          </a:p>
        </p:txBody>
      </p:sp>
      <p:sp>
        <p:nvSpPr>
          <p:cNvPr id="4" name="スライド番号プレースホルダー 3"/>
          <p:cNvSpPr>
            <a:spLocks noGrp="1"/>
          </p:cNvSpPr>
          <p:nvPr>
            <p:ph type="sldNum" sz="quarter" idx="12"/>
          </p:nvPr>
        </p:nvSpPr>
        <p:spPr>
          <a:xfrm>
            <a:off x="8460432" y="6309320"/>
            <a:ext cx="442392" cy="365125"/>
          </a:xfrm>
        </p:spPr>
        <p:txBody>
          <a:bodyPr/>
          <a:lstStyle/>
          <a:p>
            <a:fld id="{20A4E18D-271E-4351-818D-A0272C957963}" type="slidenum">
              <a:rPr lang="ja-JP" altLang="en-US" sz="1600" smtClean="0">
                <a:solidFill>
                  <a:schemeClr val="tx1"/>
                </a:solidFill>
              </a:rPr>
              <a:t>33</a:t>
            </a:fld>
            <a:endParaRPr lang="ja-JP" altLang="en-US" dirty="0">
              <a:solidFill>
                <a:schemeClr val="tx1"/>
              </a:solidFill>
            </a:endParaRPr>
          </a:p>
        </p:txBody>
      </p:sp>
      <p:sp>
        <p:nvSpPr>
          <p:cNvPr id="5" name="L 字 4"/>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L 字 5"/>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492905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 字 5"/>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L 字 6"/>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39552" y="513120"/>
            <a:ext cx="8229600" cy="1143000"/>
          </a:xfrm>
        </p:spPr>
        <p:txBody>
          <a:bodyPr/>
          <a:lstStyle/>
          <a:p>
            <a:r>
              <a:rPr lang="ja-JP" altLang="en-US" dirty="0" smtClean="0"/>
              <a:t>仮説１調査</a:t>
            </a:r>
            <a:r>
              <a:rPr lang="ja-JP" altLang="en-US" dirty="0"/>
              <a:t>概要</a:t>
            </a:r>
            <a:endParaRPr kumimoji="1" lang="ja-JP" altLang="en-US" dirty="0"/>
          </a:p>
        </p:txBody>
      </p:sp>
      <p:sp>
        <p:nvSpPr>
          <p:cNvPr id="4" name="スライド番号プレースホルダー 3"/>
          <p:cNvSpPr>
            <a:spLocks noGrp="1"/>
          </p:cNvSpPr>
          <p:nvPr>
            <p:ph type="sldNum" sz="quarter" idx="12"/>
          </p:nvPr>
        </p:nvSpPr>
        <p:spPr>
          <a:xfrm>
            <a:off x="8388424" y="6309320"/>
            <a:ext cx="514400" cy="365125"/>
          </a:xfrm>
        </p:spPr>
        <p:txBody>
          <a:bodyPr/>
          <a:lstStyle/>
          <a:p>
            <a:fld id="{24D25268-D044-4C94-835C-BEB4EE3C44FD}" type="slidenum">
              <a:rPr kumimoji="1" lang="ja-JP" altLang="en-US" sz="1600" smtClean="0">
                <a:solidFill>
                  <a:schemeClr val="tx1"/>
                </a:solidFill>
              </a:rPr>
              <a:t>34</a:t>
            </a:fld>
            <a:endParaRPr kumimoji="1" lang="ja-JP" altLang="en-US" sz="1600" dirty="0">
              <a:solidFill>
                <a:schemeClr val="tx1"/>
              </a:solidFill>
            </a:endParaRPr>
          </a:p>
        </p:txBody>
      </p:sp>
      <p:sp>
        <p:nvSpPr>
          <p:cNvPr id="5" name="テキスト ボックス 6"/>
          <p:cNvSpPr txBox="1"/>
          <p:nvPr/>
        </p:nvSpPr>
        <p:spPr>
          <a:xfrm>
            <a:off x="179512" y="164892"/>
            <a:ext cx="2303748" cy="369332"/>
          </a:xfrm>
          <a:prstGeom prst="rect">
            <a:avLst/>
          </a:prstGeom>
          <a:noFill/>
        </p:spPr>
        <p:txBody>
          <a:bodyPr wrap="square" rtlCol="0">
            <a:spAutoFit/>
          </a:bodyPr>
          <a:lstStyle/>
          <a:p>
            <a:r>
              <a:rPr kumimoji="1" lang="ja-JP" altLang="en-US" dirty="0" smtClean="0"/>
              <a:t>検証</a:t>
            </a:r>
            <a:endParaRPr kumimoji="1" lang="ja-JP" altLang="en-US" dirty="0"/>
          </a:p>
        </p:txBody>
      </p:sp>
      <p:sp>
        <p:nvSpPr>
          <p:cNvPr id="8" name="コンテンツ プレースホルダー 2"/>
          <p:cNvSpPr txBox="1">
            <a:spLocks/>
          </p:cNvSpPr>
          <p:nvPr/>
        </p:nvSpPr>
        <p:spPr>
          <a:xfrm>
            <a:off x="373332" y="2276872"/>
            <a:ext cx="8424936" cy="280831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dk1"/>
                </a:solidFill>
                <a:latin typeface="+mn-lt"/>
                <a:ea typeface="+mn-ea"/>
                <a:cs typeface="+mn-cs"/>
              </a:defRPr>
            </a:lvl9pPr>
          </a:lstStyle>
          <a:p>
            <a:pPr marL="0" indent="0">
              <a:buFont typeface="Arial" pitchFamily="34" charset="0"/>
              <a:buNone/>
            </a:pPr>
            <a:r>
              <a:rPr lang="ja-JP" altLang="en-US" sz="2000" smtClean="0"/>
              <a:t>調査目的　　　　　ゲーミフィケーションの有無の商品想起率の変化を比較</a:t>
            </a:r>
            <a:endParaRPr lang="en-US" altLang="ja-JP" sz="2000" smtClean="0"/>
          </a:p>
          <a:p>
            <a:pPr marL="0" indent="0">
              <a:buFont typeface="Arial" pitchFamily="34" charset="0"/>
              <a:buNone/>
            </a:pPr>
            <a:r>
              <a:rPr lang="ja-JP" altLang="en-US" sz="2000" smtClean="0"/>
              <a:t>調査対象</a:t>
            </a:r>
            <a:r>
              <a:rPr lang="en-US" altLang="ja-JP" sz="2000" smtClean="0"/>
              <a:t>	10</a:t>
            </a:r>
            <a:r>
              <a:rPr lang="ja-JP" altLang="en-US" sz="2000" smtClean="0"/>
              <a:t>～</a:t>
            </a:r>
            <a:r>
              <a:rPr lang="en-US" altLang="ja-JP" sz="2000" smtClean="0"/>
              <a:t>30</a:t>
            </a:r>
            <a:r>
              <a:rPr lang="ja-JP" altLang="en-US" sz="2000" smtClean="0"/>
              <a:t>代　</a:t>
            </a:r>
            <a:r>
              <a:rPr lang="en-US" altLang="ja-JP" sz="2000" smtClean="0"/>
              <a:t>120</a:t>
            </a:r>
            <a:r>
              <a:rPr lang="ja-JP" altLang="en-US" sz="2000" smtClean="0"/>
              <a:t>人　（男性　</a:t>
            </a:r>
            <a:r>
              <a:rPr lang="en-US" altLang="ja-JP" sz="2000" smtClean="0"/>
              <a:t>60</a:t>
            </a:r>
            <a:r>
              <a:rPr lang="ja-JP" altLang="en-US" sz="2000" smtClean="0"/>
              <a:t>人　女性　</a:t>
            </a:r>
            <a:r>
              <a:rPr lang="en-US" altLang="ja-JP" sz="2000" smtClean="0"/>
              <a:t>60</a:t>
            </a:r>
            <a:r>
              <a:rPr lang="ja-JP" altLang="en-US" sz="2000" smtClean="0"/>
              <a:t>人）</a:t>
            </a:r>
            <a:endParaRPr lang="en-US" altLang="ja-JP" sz="2000" smtClean="0"/>
          </a:p>
          <a:p>
            <a:pPr marL="0" indent="0">
              <a:buFont typeface="Arial" pitchFamily="34" charset="0"/>
              <a:buNone/>
            </a:pPr>
            <a:r>
              <a:rPr lang="ja-JP" altLang="en-US" sz="2000" smtClean="0"/>
              <a:t>調査期間</a:t>
            </a:r>
            <a:r>
              <a:rPr lang="en-US" altLang="ja-JP" sz="2000" smtClean="0"/>
              <a:t>	2013</a:t>
            </a:r>
            <a:r>
              <a:rPr lang="ja-JP" altLang="en-US" sz="2000" smtClean="0"/>
              <a:t>年</a:t>
            </a:r>
            <a:r>
              <a:rPr lang="en-US" altLang="ja-JP" sz="2000" smtClean="0"/>
              <a:t>12</a:t>
            </a:r>
            <a:r>
              <a:rPr lang="ja-JP" altLang="en-US" sz="2000" smtClean="0"/>
              <a:t>月</a:t>
            </a:r>
            <a:r>
              <a:rPr lang="en-US" altLang="ja-JP" sz="2000" smtClean="0"/>
              <a:t>11</a:t>
            </a:r>
            <a:r>
              <a:rPr lang="ja-JP" altLang="en-US" sz="2000" smtClean="0"/>
              <a:t>日～</a:t>
            </a:r>
            <a:r>
              <a:rPr lang="en-US" altLang="ja-JP" sz="2000" smtClean="0"/>
              <a:t>18</a:t>
            </a:r>
            <a:r>
              <a:rPr lang="ja-JP" altLang="en-US" sz="2000" smtClean="0"/>
              <a:t>日</a:t>
            </a:r>
            <a:endParaRPr lang="en-US" altLang="ja-JP" sz="2000" smtClean="0"/>
          </a:p>
          <a:p>
            <a:pPr marL="0" indent="0">
              <a:buFont typeface="Arial" pitchFamily="34" charset="0"/>
              <a:buNone/>
            </a:pPr>
            <a:r>
              <a:rPr lang="ja-JP" altLang="en-US" sz="2000" smtClean="0"/>
              <a:t>サンプルサイズ</a:t>
            </a:r>
            <a:r>
              <a:rPr lang="en-US" altLang="ja-JP" sz="2000" smtClean="0"/>
              <a:t>	</a:t>
            </a:r>
            <a:r>
              <a:rPr lang="ja-JP" altLang="en-US" sz="2000" smtClean="0"/>
              <a:t>回答数１２２人　　（有効回答数１２１人）</a:t>
            </a:r>
            <a:endParaRPr lang="en-US" altLang="ja-JP" sz="2000" smtClean="0"/>
          </a:p>
          <a:p>
            <a:pPr marL="0" indent="0">
              <a:buFont typeface="Arial" pitchFamily="34" charset="0"/>
              <a:buNone/>
            </a:pPr>
            <a:r>
              <a:rPr lang="ja-JP" altLang="en-US" sz="2000" smtClean="0"/>
              <a:t>　　　　　　　　　　　</a:t>
            </a:r>
            <a:r>
              <a:rPr lang="en-US" altLang="ja-JP" sz="2000" smtClean="0"/>
              <a:t>{A</a:t>
            </a:r>
            <a:r>
              <a:rPr lang="ja-JP" altLang="en-US" sz="2000" smtClean="0"/>
              <a:t>：ゲーミフィケーション無　６２人（男性　３０人　女性３２人）</a:t>
            </a:r>
            <a:r>
              <a:rPr lang="en-US" altLang="ja-JP" sz="2000" smtClean="0"/>
              <a:t>}</a:t>
            </a:r>
            <a:r>
              <a:rPr lang="ja-JP" altLang="en-US" sz="2000" smtClean="0"/>
              <a:t>　　　　　　　　　　　　　　　　　　　　　　</a:t>
            </a:r>
            <a:endParaRPr lang="en-US" altLang="ja-JP" sz="2000" smtClean="0"/>
          </a:p>
          <a:p>
            <a:pPr marL="0" indent="0">
              <a:buFont typeface="Arial" pitchFamily="34" charset="0"/>
              <a:buNone/>
            </a:pPr>
            <a:r>
              <a:rPr lang="ja-JP" altLang="en-US" sz="2000" smtClean="0"/>
              <a:t>　　　　　　　　　　　</a:t>
            </a:r>
            <a:r>
              <a:rPr lang="en-US" altLang="ja-JP" sz="2000" smtClean="0"/>
              <a:t>{B</a:t>
            </a:r>
            <a:r>
              <a:rPr lang="ja-JP" altLang="en-US" sz="2000" smtClean="0"/>
              <a:t>：ゲーミフィケーション有　５９人（男性３０人　女性２９人）</a:t>
            </a:r>
            <a:r>
              <a:rPr lang="en-US" altLang="ja-JP" sz="2000" smtClean="0"/>
              <a:t>}</a:t>
            </a:r>
          </a:p>
          <a:p>
            <a:pPr marL="0" indent="0">
              <a:buFont typeface="Arial" pitchFamily="34" charset="0"/>
              <a:buNone/>
            </a:pPr>
            <a:r>
              <a:rPr lang="ja-JP" altLang="en-US" sz="2000" smtClean="0"/>
              <a:t>検定方法</a:t>
            </a:r>
            <a:r>
              <a:rPr lang="en-US" altLang="ja-JP" sz="2000" smtClean="0"/>
              <a:t>	T</a:t>
            </a:r>
            <a:r>
              <a:rPr lang="ja-JP" altLang="en-US" sz="2000" smtClean="0"/>
              <a:t>検定</a:t>
            </a:r>
            <a:endParaRPr lang="ja-JP" altLang="en-US" sz="2000" dirty="0"/>
          </a:p>
        </p:txBody>
      </p:sp>
    </p:spTree>
    <p:extLst>
      <p:ext uri="{BB962C8B-B14F-4D97-AF65-F5344CB8AC3E}">
        <p14:creationId xmlns:p14="http://schemas.microsoft.com/office/powerpoint/2010/main" val="15166700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3752"/>
            <a:ext cx="8229600" cy="1143000"/>
          </a:xfrm>
        </p:spPr>
        <p:txBody>
          <a:bodyPr>
            <a:normAutofit/>
          </a:bodyPr>
          <a:lstStyle/>
          <a:p>
            <a:r>
              <a:rPr kumimoji="1" lang="ja-JP" altLang="en-US" dirty="0" smtClean="0"/>
              <a:t>検証方法</a:t>
            </a:r>
            <a:endParaRPr kumimoji="1" lang="ja-JP" altLang="en-US" dirty="0"/>
          </a:p>
        </p:txBody>
      </p:sp>
      <p:sp>
        <p:nvSpPr>
          <p:cNvPr id="4" name="スライド番号プレースホルダー 3"/>
          <p:cNvSpPr>
            <a:spLocks noGrp="1"/>
          </p:cNvSpPr>
          <p:nvPr>
            <p:ph type="sldNum" sz="quarter" idx="12"/>
          </p:nvPr>
        </p:nvSpPr>
        <p:spPr>
          <a:xfrm>
            <a:off x="8391053" y="6309320"/>
            <a:ext cx="514400" cy="365125"/>
          </a:xfrm>
        </p:spPr>
        <p:txBody>
          <a:bodyPr/>
          <a:lstStyle/>
          <a:p>
            <a:fld id="{24D25268-D044-4C94-835C-BEB4EE3C44FD}" type="slidenum">
              <a:rPr kumimoji="1" lang="ja-JP" altLang="en-US" sz="1600" smtClean="0">
                <a:solidFill>
                  <a:schemeClr val="tx1"/>
                </a:solidFill>
              </a:rPr>
              <a:t>35</a:t>
            </a:fld>
            <a:endParaRPr kumimoji="1" lang="ja-JP" altLang="en-US" dirty="0">
              <a:solidFill>
                <a:schemeClr val="tx1"/>
              </a:solidFill>
            </a:endParaRPr>
          </a:p>
        </p:txBody>
      </p:sp>
      <p:sp>
        <p:nvSpPr>
          <p:cNvPr id="7" name="L 字 6"/>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1" name="図表 4"/>
          <p:cNvGraphicFramePr>
            <a:graphicFrameLocks noGrp="1"/>
          </p:cNvGraphicFramePr>
          <p:nvPr>
            <p:ph idx="1"/>
            <p:extLst>
              <p:ext uri="{D42A27DB-BD31-4B8C-83A1-F6EECF244321}">
                <p14:modId xmlns:p14="http://schemas.microsoft.com/office/powerpoint/2010/main" val="216633793"/>
              </p:ext>
            </p:extLst>
          </p:nvPr>
        </p:nvGraphicFramePr>
        <p:xfrm>
          <a:off x="457200" y="2564905"/>
          <a:ext cx="8229600" cy="2016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テキスト ボックス 11"/>
          <p:cNvSpPr txBox="1"/>
          <p:nvPr/>
        </p:nvSpPr>
        <p:spPr>
          <a:xfrm>
            <a:off x="757240" y="1197002"/>
            <a:ext cx="7629518" cy="1200329"/>
          </a:xfrm>
          <a:prstGeom prst="rect">
            <a:avLst/>
          </a:prstGeom>
          <a:ln w="6350"/>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dirty="0"/>
              <a:t>「和菓子の好感度調査」とし、アンケートを実施。</a:t>
            </a:r>
            <a:endParaRPr lang="en-US" altLang="ja-JP" dirty="0"/>
          </a:p>
          <a:p>
            <a:r>
              <a:rPr lang="ja-JP" altLang="en-US" dirty="0" smtClean="0"/>
              <a:t>ゲーミフィケーションを導入しているグループとしていないグループを分け調査した。</a:t>
            </a:r>
            <a:r>
              <a:rPr kumimoji="1" lang="ja-JP" altLang="en-US" dirty="0" smtClean="0"/>
              <a:t>和菓子の商品情報が記載されているカード１６枚を渡し、それぞれのグループに課題を行う。その後、アンケートにて助成想起されるかを確認した。</a:t>
            </a:r>
            <a:endParaRPr kumimoji="1" lang="ja-JP" altLang="en-US" dirty="0"/>
          </a:p>
        </p:txBody>
      </p:sp>
      <p:sp>
        <p:nvSpPr>
          <p:cNvPr id="18" name="下矢印 14"/>
          <p:cNvSpPr/>
          <p:nvPr/>
        </p:nvSpPr>
        <p:spPr>
          <a:xfrm>
            <a:off x="4175956" y="4681953"/>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5"/>
          <p:cNvSpPr txBox="1"/>
          <p:nvPr/>
        </p:nvSpPr>
        <p:spPr>
          <a:xfrm>
            <a:off x="684400" y="5291114"/>
            <a:ext cx="7775198" cy="7694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sz="2200" dirty="0" smtClean="0"/>
              <a:t>ゲーミフィケーションを導入しているものはゲーミフィケーションを</a:t>
            </a:r>
            <a:endParaRPr kumimoji="1" lang="en-US" altLang="ja-JP" sz="2200" dirty="0" smtClean="0"/>
          </a:p>
          <a:p>
            <a:pPr algn="ctr"/>
            <a:r>
              <a:rPr kumimoji="1" lang="ja-JP" altLang="en-US" sz="2200" dirty="0" smtClean="0"/>
              <a:t>導入していないものに比べて想起率が上がることを検証</a:t>
            </a:r>
            <a:endParaRPr kumimoji="1" lang="ja-JP" altLang="en-US" sz="2200" dirty="0"/>
          </a:p>
        </p:txBody>
      </p:sp>
    </p:spTree>
    <p:extLst>
      <p:ext uri="{BB962C8B-B14F-4D97-AF65-F5344CB8AC3E}">
        <p14:creationId xmlns:p14="http://schemas.microsoft.com/office/powerpoint/2010/main" val="8622273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 字 10"/>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67544" y="476672"/>
            <a:ext cx="3394720" cy="796950"/>
          </a:xfrm>
        </p:spPr>
        <p:txBody>
          <a:bodyPr/>
          <a:lstStyle/>
          <a:p>
            <a:r>
              <a:rPr lang="ja-JP" altLang="en-US" smtClean="0"/>
              <a:t>アンケート</a:t>
            </a:r>
            <a:endParaRPr kumimoji="1" lang="ja-JP" altLang="en-US" dirty="0"/>
          </a:p>
        </p:txBody>
      </p:sp>
      <p:sp>
        <p:nvSpPr>
          <p:cNvPr id="4" name="スライド番号プレースホルダー 3"/>
          <p:cNvSpPr>
            <a:spLocks noGrp="1"/>
          </p:cNvSpPr>
          <p:nvPr>
            <p:ph type="sldNum" sz="quarter" idx="12"/>
          </p:nvPr>
        </p:nvSpPr>
        <p:spPr>
          <a:xfrm>
            <a:off x="8460432" y="6309320"/>
            <a:ext cx="477416" cy="365125"/>
          </a:xfrm>
        </p:spPr>
        <p:txBody>
          <a:bodyPr/>
          <a:lstStyle/>
          <a:p>
            <a:fld id="{24D25268-D044-4C94-835C-BEB4EE3C44FD}" type="slidenum">
              <a:rPr kumimoji="1" lang="ja-JP" altLang="en-US" sz="1600" smtClean="0">
                <a:solidFill>
                  <a:schemeClr val="tx1"/>
                </a:solidFill>
              </a:rPr>
              <a:t>36</a:t>
            </a:fld>
            <a:endParaRPr kumimoji="1" lang="ja-JP" altLang="en-US" sz="1600" dirty="0">
              <a:solidFill>
                <a:schemeClr val="tx1"/>
              </a:solidFill>
            </a:endParaRPr>
          </a:p>
        </p:txBody>
      </p:sp>
      <p:sp>
        <p:nvSpPr>
          <p:cNvPr id="8" name="テキスト ボックス 7"/>
          <p:cNvSpPr txBox="1"/>
          <p:nvPr/>
        </p:nvSpPr>
        <p:spPr>
          <a:xfrm>
            <a:off x="467544" y="1772816"/>
            <a:ext cx="3816424" cy="830997"/>
          </a:xfrm>
          <a:prstGeom prst="rect">
            <a:avLst/>
          </a:prstGeom>
          <a:noFill/>
        </p:spPr>
        <p:txBody>
          <a:bodyPr wrap="square" rtlCol="0">
            <a:spAutoFit/>
          </a:bodyPr>
          <a:lstStyle/>
          <a:p>
            <a:r>
              <a:rPr kumimoji="1" lang="ja-JP" altLang="en-US" sz="2400" dirty="0" smtClean="0"/>
              <a:t>右の表を使い、課題後の想起率を助成想起にて測定</a:t>
            </a:r>
            <a:endParaRPr kumimoji="1" lang="ja-JP" altLang="en-US" sz="2400" dirty="0"/>
          </a:p>
        </p:txBody>
      </p:sp>
      <p:graphicFrame>
        <p:nvGraphicFramePr>
          <p:cNvPr id="7" name="表 6"/>
          <p:cNvGraphicFramePr>
            <a:graphicFrameLocks noGrp="1"/>
          </p:cNvGraphicFramePr>
          <p:nvPr>
            <p:extLst>
              <p:ext uri="{D42A27DB-BD31-4B8C-83A1-F6EECF244321}">
                <p14:modId xmlns:p14="http://schemas.microsoft.com/office/powerpoint/2010/main" val="912981801"/>
              </p:ext>
            </p:extLst>
          </p:nvPr>
        </p:nvGraphicFramePr>
        <p:xfrm>
          <a:off x="4565103" y="224644"/>
          <a:ext cx="3852848" cy="6420333"/>
        </p:xfrm>
        <a:graphic>
          <a:graphicData uri="http://schemas.openxmlformats.org/drawingml/2006/table">
            <a:tbl>
              <a:tblPr firstRow="1" bandRow="1">
                <a:tableStyleId>{5940675A-B579-460E-94D1-54222C63F5DA}</a:tableStyleId>
              </a:tblPr>
              <a:tblGrid>
                <a:gridCol w="435888"/>
                <a:gridCol w="1269723"/>
                <a:gridCol w="241768"/>
                <a:gridCol w="435888"/>
                <a:gridCol w="1227813"/>
                <a:gridCol w="241768"/>
              </a:tblGrid>
              <a:tr h="265447">
                <a:tc>
                  <a:txBody>
                    <a:bodyPr/>
                    <a:lstStyle/>
                    <a:p>
                      <a:pPr>
                        <a:lnSpc>
                          <a:spcPct val="107000"/>
                        </a:lnSpc>
                        <a:spcAft>
                          <a:spcPts val="0"/>
                        </a:spcAft>
                      </a:pPr>
                      <a:r>
                        <a:rPr lang="en-US" sz="1600" kern="100" dirty="0">
                          <a:effectLst/>
                        </a:rPr>
                        <a:t>1</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南天</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25</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花衣</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dirty="0">
                          <a:effectLst/>
                        </a:rPr>
                        <a:t>2</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銀杏</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26</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びわ</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3</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撫子</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27</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ひとひら</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4</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春爛漫</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28</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藤かさね</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5</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山吹</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29</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うさぎ</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6</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朝顔</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30</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福寿草</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7</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朝露</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dirty="0">
                          <a:effectLst/>
                        </a:rPr>
                        <a:t>31</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初音</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8</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姫椿</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32</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胡蝶</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52690">
                <a:tc>
                  <a:txBody>
                    <a:bodyPr/>
                    <a:lstStyle/>
                    <a:p>
                      <a:pPr>
                        <a:lnSpc>
                          <a:spcPct val="107000"/>
                        </a:lnSpc>
                        <a:spcAft>
                          <a:spcPts val="0"/>
                        </a:spcAft>
                      </a:pPr>
                      <a:r>
                        <a:rPr lang="en-US" sz="1600" kern="100">
                          <a:effectLst/>
                        </a:rPr>
                        <a:t>9</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冬ごもり</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dirty="0">
                          <a:effectLst/>
                        </a:rPr>
                        <a:t>33</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ja-JP" sz="1600" kern="100" dirty="0">
                          <a:effectLst/>
                        </a:rPr>
                        <a:t>黄味しぐれ</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10</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桔梗</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dirty="0">
                          <a:effectLst/>
                        </a:rPr>
                        <a:t>34</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金魚</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dirty="0">
                          <a:effectLst/>
                        </a:rPr>
                        <a:t>11</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水ほたる</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35</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桜</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12</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梢の葉</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36</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紫陽花</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13</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なごり雪</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dirty="0">
                          <a:effectLst/>
                        </a:rPr>
                        <a:t> </a:t>
                      </a:r>
                      <a:endParaRPr lang="ja-JP" sz="1050" kern="100" dirty="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37</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睡蓮</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nchor="ctr"/>
                </a:tc>
              </a:tr>
              <a:tr h="265447">
                <a:tc>
                  <a:txBody>
                    <a:bodyPr/>
                    <a:lstStyle/>
                    <a:p>
                      <a:pPr>
                        <a:lnSpc>
                          <a:spcPct val="107000"/>
                        </a:lnSpc>
                        <a:spcAft>
                          <a:spcPts val="0"/>
                        </a:spcAft>
                      </a:pPr>
                      <a:r>
                        <a:rPr lang="en-US" sz="1600" kern="100" dirty="0">
                          <a:effectLst/>
                        </a:rPr>
                        <a:t>14</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春がすみ</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38</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梅</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dirty="0">
                          <a:effectLst/>
                        </a:rPr>
                        <a:t> </a:t>
                      </a:r>
                      <a:endParaRPr lang="ja-JP" sz="900" kern="100" dirty="0">
                        <a:solidFill>
                          <a:srgbClr val="000000"/>
                        </a:solidFill>
                        <a:effectLst/>
                        <a:latin typeface="Calibri"/>
                        <a:ea typeface="Calibri"/>
                      </a:endParaRPr>
                    </a:p>
                  </a:txBody>
                  <a:tcPr marL="33020" marR="90170" marT="4445" marB="0" anchor="b"/>
                </a:tc>
              </a:tr>
              <a:tr h="265447">
                <a:tc>
                  <a:txBody>
                    <a:bodyPr/>
                    <a:lstStyle/>
                    <a:p>
                      <a:pPr>
                        <a:lnSpc>
                          <a:spcPct val="107000"/>
                        </a:lnSpc>
                        <a:spcAft>
                          <a:spcPts val="0"/>
                        </a:spcAft>
                      </a:pPr>
                      <a:r>
                        <a:rPr lang="en-US" sz="1600" kern="100">
                          <a:effectLst/>
                        </a:rPr>
                        <a:t>15</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まさり草</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39</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此の花</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dirty="0">
                          <a:effectLst/>
                        </a:rPr>
                        <a:t> </a:t>
                      </a:r>
                      <a:endParaRPr lang="ja-JP" sz="900" kern="100" dirty="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16</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千鳥</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nchor="b"/>
                </a:tc>
                <a:tc>
                  <a:txBody>
                    <a:bodyPr/>
                    <a:lstStyle/>
                    <a:p>
                      <a:pPr algn="just">
                        <a:lnSpc>
                          <a:spcPct val="107000"/>
                        </a:lnSpc>
                        <a:spcAft>
                          <a:spcPts val="0"/>
                        </a:spcAft>
                      </a:pPr>
                      <a:r>
                        <a:rPr lang="en-US" sz="1600" kern="100">
                          <a:effectLst/>
                        </a:rPr>
                        <a:t>40</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姫菊</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17</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夕涼み</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41</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青梅</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18</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菜の花</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42</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松の雪</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74217">
                <a:tc>
                  <a:txBody>
                    <a:bodyPr/>
                    <a:lstStyle/>
                    <a:p>
                      <a:pPr>
                        <a:lnSpc>
                          <a:spcPct val="107000"/>
                        </a:lnSpc>
                        <a:spcAft>
                          <a:spcPts val="0"/>
                        </a:spcAft>
                      </a:pPr>
                      <a:r>
                        <a:rPr lang="en-US" sz="1600" kern="100">
                          <a:effectLst/>
                        </a:rPr>
                        <a:t>19</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山路</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nchor="ctr"/>
                </a:tc>
                <a:tc>
                  <a:txBody>
                    <a:bodyPr/>
                    <a:lstStyle/>
                    <a:p>
                      <a:pPr algn="just">
                        <a:lnSpc>
                          <a:spcPct val="107000"/>
                        </a:lnSpc>
                        <a:spcAft>
                          <a:spcPts val="0"/>
                        </a:spcAft>
                      </a:pPr>
                      <a:r>
                        <a:rPr lang="en-US" sz="1600" kern="100">
                          <a:effectLst/>
                        </a:rPr>
                        <a:t>43</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ja-JP" sz="1600" kern="100">
                          <a:effectLst/>
                        </a:rPr>
                        <a:t>菱花びら餅</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dirty="0">
                          <a:effectLst/>
                        </a:rPr>
                        <a:t>20</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冬紅葉</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44</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秋めく</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21</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つつじ</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45</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花菖蒲</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22</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水牡丹</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46</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菊の酒</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a:effectLst/>
                        </a:rPr>
                        <a:t> </a:t>
                      </a:r>
                      <a:endParaRPr lang="ja-JP" sz="900" kern="100">
                        <a:solidFill>
                          <a:srgbClr val="000000"/>
                        </a:solidFill>
                        <a:effectLst/>
                        <a:latin typeface="Calibri"/>
                        <a:ea typeface="Calibri"/>
                      </a:endParaRPr>
                    </a:p>
                  </a:txBody>
                  <a:tcPr marL="33020" marR="90170" marT="4445" marB="0"/>
                </a:tc>
              </a:tr>
              <a:tr h="265447">
                <a:tc>
                  <a:txBody>
                    <a:bodyPr/>
                    <a:lstStyle/>
                    <a:p>
                      <a:pPr>
                        <a:lnSpc>
                          <a:spcPct val="107000"/>
                        </a:lnSpc>
                        <a:spcAft>
                          <a:spcPts val="0"/>
                        </a:spcAft>
                      </a:pPr>
                      <a:r>
                        <a:rPr lang="en-US" sz="1600" kern="100">
                          <a:effectLst/>
                        </a:rPr>
                        <a:t>23</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蝶の舞</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47</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落とし文</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dirty="0">
                          <a:effectLst/>
                        </a:rPr>
                        <a:t> </a:t>
                      </a:r>
                      <a:endParaRPr lang="ja-JP" sz="900" kern="100" dirty="0">
                        <a:solidFill>
                          <a:srgbClr val="000000"/>
                        </a:solidFill>
                        <a:effectLst/>
                        <a:latin typeface="Calibri"/>
                        <a:ea typeface="Calibri"/>
                      </a:endParaRPr>
                    </a:p>
                  </a:txBody>
                  <a:tcPr marL="33020" marR="90170" marT="4445" marB="0"/>
                </a:tc>
              </a:tr>
              <a:tr h="306362">
                <a:tc>
                  <a:txBody>
                    <a:bodyPr/>
                    <a:lstStyle/>
                    <a:p>
                      <a:pPr>
                        <a:lnSpc>
                          <a:spcPct val="107000"/>
                        </a:lnSpc>
                        <a:spcAft>
                          <a:spcPts val="0"/>
                        </a:spcAft>
                      </a:pPr>
                      <a:r>
                        <a:rPr lang="en-US" sz="1600" kern="100">
                          <a:effectLst/>
                        </a:rPr>
                        <a:t>24</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a:effectLst/>
                        </a:rPr>
                        <a:t>三色すみれ</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1050" kern="100">
                          <a:effectLst/>
                        </a:rPr>
                        <a:t> </a:t>
                      </a:r>
                      <a:endParaRPr lang="ja-JP" sz="1050" kern="100">
                        <a:solidFill>
                          <a:srgbClr val="000000"/>
                        </a:solidFill>
                        <a:effectLst/>
                        <a:latin typeface="Calibri"/>
                        <a:ea typeface="Calibri"/>
                      </a:endParaRPr>
                    </a:p>
                  </a:txBody>
                  <a:tcPr marL="33020" marR="90170" marT="4445" marB="0"/>
                </a:tc>
                <a:tc>
                  <a:txBody>
                    <a:bodyPr/>
                    <a:lstStyle/>
                    <a:p>
                      <a:pPr algn="just">
                        <a:lnSpc>
                          <a:spcPct val="107000"/>
                        </a:lnSpc>
                        <a:spcAft>
                          <a:spcPts val="0"/>
                        </a:spcAft>
                      </a:pPr>
                      <a:r>
                        <a:rPr lang="en-US" sz="1600" kern="100">
                          <a:effectLst/>
                        </a:rPr>
                        <a:t>48</a:t>
                      </a:r>
                      <a:endParaRPr lang="ja-JP" sz="1050" kern="100">
                        <a:solidFill>
                          <a:srgbClr val="000000"/>
                        </a:solidFill>
                        <a:effectLst/>
                        <a:latin typeface="Calibri"/>
                        <a:ea typeface="Calibri"/>
                      </a:endParaRPr>
                    </a:p>
                  </a:txBody>
                  <a:tcPr marL="33020" marR="90170" marT="4445" marB="0"/>
                </a:tc>
                <a:tc>
                  <a:txBody>
                    <a:bodyPr/>
                    <a:lstStyle/>
                    <a:p>
                      <a:pPr>
                        <a:lnSpc>
                          <a:spcPct val="107000"/>
                        </a:lnSpc>
                        <a:spcAft>
                          <a:spcPts val="0"/>
                        </a:spcAft>
                      </a:pPr>
                      <a:r>
                        <a:rPr lang="ja-JP" sz="1600" kern="100" dirty="0">
                          <a:effectLst/>
                        </a:rPr>
                        <a:t>柚子餅</a:t>
                      </a:r>
                      <a:endParaRPr lang="ja-JP" sz="1050" kern="100" dirty="0">
                        <a:solidFill>
                          <a:srgbClr val="000000"/>
                        </a:solidFill>
                        <a:effectLst/>
                        <a:latin typeface="Calibri"/>
                        <a:ea typeface="Calibri"/>
                      </a:endParaRPr>
                    </a:p>
                  </a:txBody>
                  <a:tcPr marL="33020" marR="90170" marT="4445" marB="0"/>
                </a:tc>
                <a:tc>
                  <a:txBody>
                    <a:bodyPr/>
                    <a:lstStyle/>
                    <a:p>
                      <a:pPr>
                        <a:lnSpc>
                          <a:spcPct val="107000"/>
                        </a:lnSpc>
                        <a:spcAft>
                          <a:spcPts val="800"/>
                        </a:spcAft>
                      </a:pPr>
                      <a:r>
                        <a:rPr lang="en-US" sz="900" kern="100" dirty="0">
                          <a:effectLst/>
                        </a:rPr>
                        <a:t> </a:t>
                      </a:r>
                      <a:endParaRPr lang="ja-JP" sz="900" kern="100" dirty="0">
                        <a:solidFill>
                          <a:srgbClr val="000000"/>
                        </a:solidFill>
                        <a:effectLst/>
                        <a:latin typeface="Calibri"/>
                        <a:ea typeface="Calibri"/>
                      </a:endParaRPr>
                    </a:p>
                  </a:txBody>
                  <a:tcPr marL="33020" marR="90170" marT="4445" marB="0"/>
                </a:tc>
              </a:tr>
            </a:tbl>
          </a:graphicData>
        </a:graphic>
      </p:graphicFrame>
      <p:sp>
        <p:nvSpPr>
          <p:cNvPr id="10" name="角丸四角形吹き出し 9"/>
          <p:cNvSpPr/>
          <p:nvPr/>
        </p:nvSpPr>
        <p:spPr>
          <a:xfrm>
            <a:off x="467544" y="3933056"/>
            <a:ext cx="3168352" cy="1584176"/>
          </a:xfrm>
          <a:prstGeom prst="wedgeRoundRectCallout">
            <a:avLst>
              <a:gd name="adj1" fmla="val 76012"/>
              <a:gd name="adj2" fmla="val -59082"/>
              <a:gd name="adj3" fmla="val 16667"/>
            </a:avLst>
          </a:prstGeom>
          <a:ln w="5715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a:t>覚えているものに</a:t>
            </a:r>
            <a:endParaRPr kumimoji="1" lang="en-US" altLang="ja-JP" dirty="0" smtClean="0"/>
          </a:p>
          <a:p>
            <a:pPr algn="ctr"/>
            <a:r>
              <a:rPr lang="ja-JP" altLang="en-US" sz="2000" dirty="0"/>
              <a:t>チェックをつけてください</a:t>
            </a:r>
            <a:endParaRPr kumimoji="1" lang="ja-JP" altLang="en-US" dirty="0"/>
          </a:p>
        </p:txBody>
      </p:sp>
      <p:sp>
        <p:nvSpPr>
          <p:cNvPr id="9" name="L 字 8"/>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9342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 字 14"/>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404664"/>
            <a:ext cx="8229600" cy="1143000"/>
          </a:xfrm>
        </p:spPr>
        <p:txBody>
          <a:bodyPr>
            <a:normAutofit fontScale="90000"/>
          </a:bodyPr>
          <a:lstStyle/>
          <a:p>
            <a:r>
              <a:rPr lang="ja-JP" altLang="en-US" dirty="0" smtClean="0"/>
              <a:t>ゲーミフィケーションを</a:t>
            </a:r>
            <a:r>
              <a:rPr lang="en-US" altLang="ja-JP" dirty="0" smtClean="0"/>
              <a:t/>
            </a:r>
            <a:br>
              <a:rPr lang="en-US" altLang="ja-JP" dirty="0" smtClean="0"/>
            </a:br>
            <a:r>
              <a:rPr lang="ja-JP" altLang="en-US" dirty="0" smtClean="0"/>
              <a:t>導入</a:t>
            </a:r>
            <a:r>
              <a:rPr lang="ja-JP" altLang="en-US" smtClean="0"/>
              <a:t>していないグループ</a:t>
            </a:r>
            <a:endParaRPr kumimoji="1" lang="ja-JP" altLang="en-US" dirty="0"/>
          </a:p>
        </p:txBody>
      </p:sp>
      <p:pic>
        <p:nvPicPr>
          <p:cNvPr id="14" name="コンテンツ プレースホルダー 1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3970200"/>
            <a:ext cx="2411761" cy="2411761"/>
          </a:xfrm>
        </p:spPr>
      </p:pic>
      <p:sp>
        <p:nvSpPr>
          <p:cNvPr id="4" name="スライド番号プレースホルダー 3"/>
          <p:cNvSpPr>
            <a:spLocks noGrp="1"/>
          </p:cNvSpPr>
          <p:nvPr>
            <p:ph type="sldNum" sz="quarter" idx="12"/>
          </p:nvPr>
        </p:nvSpPr>
        <p:spPr>
          <a:xfrm>
            <a:off x="8086749" y="6309320"/>
            <a:ext cx="802432" cy="365125"/>
          </a:xfrm>
        </p:spPr>
        <p:txBody>
          <a:bodyPr/>
          <a:lstStyle/>
          <a:p>
            <a:fld id="{24D25268-D044-4C94-835C-BEB4EE3C44FD}" type="slidenum">
              <a:rPr kumimoji="1" lang="ja-JP" altLang="en-US" sz="1600" smtClean="0">
                <a:solidFill>
                  <a:schemeClr val="tx1"/>
                </a:solidFill>
              </a:rPr>
              <a:t>37</a:t>
            </a:fld>
            <a:endParaRPr kumimoji="1" lang="ja-JP" altLang="en-US" sz="1600" dirty="0">
              <a:solidFill>
                <a:schemeClr val="tx1"/>
              </a:solidFill>
            </a:endParaRPr>
          </a:p>
        </p:txBody>
      </p:sp>
      <p:sp>
        <p:nvSpPr>
          <p:cNvPr id="13" name="角丸四角形 12"/>
          <p:cNvSpPr/>
          <p:nvPr/>
        </p:nvSpPr>
        <p:spPr>
          <a:xfrm>
            <a:off x="3036302" y="3975919"/>
            <a:ext cx="5688632" cy="2232248"/>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吹き出し 4"/>
          <p:cNvSpPr/>
          <p:nvPr/>
        </p:nvSpPr>
        <p:spPr>
          <a:xfrm>
            <a:off x="547165" y="1945397"/>
            <a:ext cx="8049669" cy="1411257"/>
          </a:xfrm>
          <a:prstGeom prst="wedgeRoundRectCallout">
            <a:avLst>
              <a:gd name="adj1" fmla="val 42996"/>
              <a:gd name="adj2" fmla="val -72918"/>
              <a:gd name="adj3" fmla="val 16667"/>
            </a:avLst>
          </a:prstGeom>
          <a:ln w="5715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dirty="0"/>
              <a:t>１</a:t>
            </a:r>
            <a:r>
              <a:rPr lang="ja-JP" altLang="en-US" sz="3200"/>
              <a:t>６枚の</a:t>
            </a:r>
            <a:r>
              <a:rPr kumimoji="1" lang="ja-JP" altLang="en-US" sz="3200"/>
              <a:t>カード</a:t>
            </a:r>
            <a:r>
              <a:rPr kumimoji="1" lang="ja-JP" altLang="en-US" sz="3200" dirty="0"/>
              <a:t>の中から「春」、「夏」、「秋</a:t>
            </a:r>
            <a:r>
              <a:rPr kumimoji="1" lang="ja-JP" altLang="en-US" sz="3200"/>
              <a:t>」に</a:t>
            </a:r>
            <a:endParaRPr lang="en-US" altLang="ja-JP" sz="3200" dirty="0"/>
          </a:p>
          <a:p>
            <a:pPr algn="ctr"/>
            <a:r>
              <a:rPr kumimoji="1" lang="ja-JP" altLang="en-US" sz="3200"/>
              <a:t>食べたい</a:t>
            </a:r>
            <a:r>
              <a:rPr kumimoji="1" lang="ja-JP" altLang="en-US" sz="3200" dirty="0"/>
              <a:t>和菓子を</a:t>
            </a:r>
            <a:r>
              <a:rPr kumimoji="1" lang="ja-JP" altLang="en-US" sz="3200"/>
              <a:t>えらんでください</a:t>
            </a:r>
            <a:r>
              <a:rPr lang="ja-JP" altLang="en-US" sz="3200" dirty="0"/>
              <a:t>。</a:t>
            </a:r>
            <a:endParaRPr kumimoji="1" lang="ja-JP" altLang="en-US" sz="3200" dirty="0"/>
          </a:p>
        </p:txBody>
      </p:sp>
      <p:sp>
        <p:nvSpPr>
          <p:cNvPr id="6" name="テキスト ボックス 5"/>
          <p:cNvSpPr txBox="1"/>
          <p:nvPr/>
        </p:nvSpPr>
        <p:spPr>
          <a:xfrm>
            <a:off x="3260509" y="4090237"/>
            <a:ext cx="1664709" cy="369332"/>
          </a:xfrm>
          <a:prstGeom prst="rect">
            <a:avLst/>
          </a:prstGeom>
          <a:noFill/>
        </p:spPr>
        <p:txBody>
          <a:bodyPr wrap="square" rtlCol="0">
            <a:spAutoFit/>
          </a:bodyPr>
          <a:lstStyle/>
          <a:p>
            <a:r>
              <a:rPr lang="ja-JP" altLang="en-US"/>
              <a:t>春</a:t>
            </a:r>
            <a:r>
              <a:rPr lang="ja-JP" altLang="en-US" dirty="0"/>
              <a:t>に</a:t>
            </a:r>
            <a:r>
              <a:rPr lang="ja-JP" altLang="en-US"/>
              <a:t>食べたい</a:t>
            </a:r>
            <a:endParaRPr kumimoji="1" lang="ja-JP" altLang="en-US" sz="2400" dirty="0"/>
          </a:p>
        </p:txBody>
      </p:sp>
      <p:sp>
        <p:nvSpPr>
          <p:cNvPr id="7" name="テキスト ボックス 6"/>
          <p:cNvSpPr txBox="1"/>
          <p:nvPr/>
        </p:nvSpPr>
        <p:spPr>
          <a:xfrm>
            <a:off x="7456677" y="4056949"/>
            <a:ext cx="630072" cy="461665"/>
          </a:xfrm>
          <a:prstGeom prst="rect">
            <a:avLst/>
          </a:prstGeom>
          <a:noFill/>
        </p:spPr>
        <p:txBody>
          <a:bodyPr wrap="square" rtlCol="0">
            <a:spAutoFit/>
          </a:bodyPr>
          <a:lstStyle/>
          <a:p>
            <a:r>
              <a:rPr kumimoji="1" lang="ja-JP" altLang="en-US" sz="2400" dirty="0" smtClean="0"/>
              <a:t>冬</a:t>
            </a:r>
            <a:endParaRPr kumimoji="1" lang="ja-JP" altLang="en-US" sz="2400" dirty="0"/>
          </a:p>
        </p:txBody>
      </p:sp>
      <p:sp>
        <p:nvSpPr>
          <p:cNvPr id="8" name="テキスト ボックス 7"/>
          <p:cNvSpPr txBox="1"/>
          <p:nvPr/>
        </p:nvSpPr>
        <p:spPr>
          <a:xfrm>
            <a:off x="5664594" y="4044071"/>
            <a:ext cx="432048" cy="461665"/>
          </a:xfrm>
          <a:prstGeom prst="rect">
            <a:avLst/>
          </a:prstGeom>
          <a:noFill/>
        </p:spPr>
        <p:txBody>
          <a:bodyPr wrap="square" rtlCol="0">
            <a:spAutoFit/>
          </a:bodyPr>
          <a:lstStyle/>
          <a:p>
            <a:r>
              <a:rPr lang="ja-JP" altLang="en-US" sz="2400" dirty="0"/>
              <a:t>夏</a:t>
            </a:r>
            <a:endParaRPr kumimoji="1" lang="ja-JP" altLang="en-US" sz="24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9339" y="4518613"/>
            <a:ext cx="1507050" cy="130854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21" name="雲形吹き出し 19"/>
          <p:cNvSpPr/>
          <p:nvPr/>
        </p:nvSpPr>
        <p:spPr>
          <a:xfrm>
            <a:off x="1730007" y="3438494"/>
            <a:ext cx="1296144" cy="1080120"/>
          </a:xfrm>
          <a:prstGeom prst="cloudCallout">
            <a:avLst>
              <a:gd name="adj1" fmla="val -39596"/>
              <a:gd name="adj2" fmla="val 71506"/>
            </a:avLst>
          </a:prstGeom>
          <a:solidFill>
            <a:schemeClr val="bg2"/>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ハート 16"/>
          <p:cNvSpPr/>
          <p:nvPr/>
        </p:nvSpPr>
        <p:spPr>
          <a:xfrm rot="301102">
            <a:off x="2094592" y="3678544"/>
            <a:ext cx="438383" cy="509426"/>
          </a:xfrm>
          <a:prstGeom prst="heart">
            <a:avLst/>
          </a:prstGeom>
          <a:solidFill>
            <a:srgbClr val="F26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2"/>
          <p:cNvSpPr/>
          <p:nvPr/>
        </p:nvSpPr>
        <p:spPr>
          <a:xfrm>
            <a:off x="7006629" y="4525009"/>
            <a:ext cx="1584176" cy="1332025"/>
          </a:xfrm>
          <a:prstGeom prst="rect">
            <a:avLst/>
          </a:prstGeom>
          <a:blipFill>
            <a:blip r:embed="rId4" cstate="print">
              <a:extLst>
                <a:ext uri="{28A0092B-C50C-407E-A947-70E740481C1C}">
                  <a14:useLocalDpi xmlns:a14="http://schemas.microsoft.com/office/drawing/2010/main" val="0"/>
                </a:ext>
              </a:extLst>
            </a:blip>
            <a:srcRect/>
            <a:stretch>
              <a:fillRect t="-5000" b="-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6" name="正方形/長方形 23"/>
          <p:cNvSpPr/>
          <p:nvPr/>
        </p:nvSpPr>
        <p:spPr>
          <a:xfrm>
            <a:off x="5167802" y="4525010"/>
            <a:ext cx="1550795" cy="1302143"/>
          </a:xfrm>
          <a:prstGeom prst="rect">
            <a:avLst/>
          </a:prstGeom>
          <a:blipFill>
            <a:blip r:embed="rId5">
              <a:extLst>
                <a:ext uri="{28A0092B-C50C-407E-A947-70E740481C1C}">
                  <a14:useLocalDpi xmlns:a14="http://schemas.microsoft.com/office/drawing/2010/main" val="0"/>
                </a:ext>
              </a:extLst>
            </a:blip>
            <a:srcRect/>
            <a:stretch>
              <a:fillRect l="-7000" r="-7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L 字 15"/>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799849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L 字 19"/>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404664"/>
            <a:ext cx="8229600" cy="1143000"/>
          </a:xfrm>
        </p:spPr>
        <p:txBody>
          <a:bodyPr>
            <a:normAutofit fontScale="90000"/>
          </a:bodyPr>
          <a:lstStyle/>
          <a:p>
            <a:r>
              <a:rPr kumimoji="1" lang="ja-JP" altLang="en-US" dirty="0" smtClean="0"/>
              <a:t>ゲーミフィケーションを</a:t>
            </a:r>
            <a:r>
              <a:rPr kumimoji="1" lang="en-US" altLang="ja-JP" dirty="0" smtClean="0"/>
              <a:t/>
            </a:r>
            <a:br>
              <a:rPr kumimoji="1" lang="en-US" altLang="ja-JP" dirty="0" smtClean="0"/>
            </a:br>
            <a:r>
              <a:rPr kumimoji="1" lang="ja-JP" altLang="en-US" dirty="0" smtClean="0"/>
              <a:t>導入しているグループ</a:t>
            </a:r>
            <a:endParaRPr kumimoji="1" lang="ja-JP" altLang="en-US" dirty="0"/>
          </a:p>
        </p:txBody>
      </p:sp>
      <p:sp>
        <p:nvSpPr>
          <p:cNvPr id="4" name="スライド番号プレースホルダー 3"/>
          <p:cNvSpPr>
            <a:spLocks noGrp="1"/>
          </p:cNvSpPr>
          <p:nvPr>
            <p:ph type="sldNum" sz="quarter" idx="12"/>
          </p:nvPr>
        </p:nvSpPr>
        <p:spPr>
          <a:xfrm>
            <a:off x="8311244" y="6356383"/>
            <a:ext cx="586408" cy="365125"/>
          </a:xfrm>
        </p:spPr>
        <p:txBody>
          <a:bodyPr/>
          <a:lstStyle/>
          <a:p>
            <a:fld id="{24D25268-D044-4C94-835C-BEB4EE3C44FD}" type="slidenum">
              <a:rPr kumimoji="1" lang="ja-JP" altLang="en-US" sz="1600" smtClean="0">
                <a:solidFill>
                  <a:schemeClr val="tx1"/>
                </a:solidFill>
              </a:rPr>
              <a:t>38</a:t>
            </a:fld>
            <a:endParaRPr kumimoji="1" lang="ja-JP" altLang="en-US" sz="1600" dirty="0">
              <a:solidFill>
                <a:schemeClr val="tx1"/>
              </a:solidFill>
            </a:endParaRPr>
          </a:p>
        </p:txBody>
      </p:sp>
      <p:pic>
        <p:nvPicPr>
          <p:cNvPr id="14" name="コンテンツ プレースホルダー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903" y="3538688"/>
            <a:ext cx="3334208" cy="2827078"/>
          </a:xfrm>
          <a:prstGeom prst="rect">
            <a:avLst/>
          </a:prstGeom>
        </p:spPr>
      </p:pic>
      <p:sp>
        <p:nvSpPr>
          <p:cNvPr id="5" name="角丸四角形吹き出し 4"/>
          <p:cNvSpPr/>
          <p:nvPr/>
        </p:nvSpPr>
        <p:spPr>
          <a:xfrm>
            <a:off x="395536" y="1917403"/>
            <a:ext cx="8208912" cy="1440160"/>
          </a:xfrm>
          <a:prstGeom prst="wedgeRoundRectCallout">
            <a:avLst>
              <a:gd name="adj1" fmla="val 41012"/>
              <a:gd name="adj2" fmla="val -74323"/>
              <a:gd name="adj3" fmla="val 16667"/>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t>１</a:t>
            </a:r>
            <a:r>
              <a:rPr lang="ja-JP" altLang="en-US" sz="2400"/>
              <a:t>６枚のカード</a:t>
            </a:r>
            <a:r>
              <a:rPr kumimoji="1" lang="ja-JP" altLang="en-US" sz="2400"/>
              <a:t>の</a:t>
            </a:r>
            <a:r>
              <a:rPr kumimoji="1" lang="ja-JP" altLang="en-US" sz="2400" dirty="0"/>
              <a:t>中から女子大生が選ぶ</a:t>
            </a:r>
            <a:r>
              <a:rPr kumimoji="1" lang="en-US" altLang="ja-JP" sz="2400" dirty="0"/>
              <a:t>TOP3</a:t>
            </a:r>
            <a:r>
              <a:rPr lang="ja-JP" altLang="en-US" sz="2400" dirty="0"/>
              <a:t>を選んでください。</a:t>
            </a:r>
            <a:endParaRPr lang="en-US" altLang="ja-JP" sz="2400" dirty="0"/>
          </a:p>
          <a:p>
            <a:pPr algn="ctr"/>
            <a:r>
              <a:rPr lang="ja-JP" altLang="en-US" sz="2400" dirty="0"/>
              <a:t>ヒント：選ばれたのは１位春　２位夏　３位冬の和菓子でした。</a:t>
            </a:r>
            <a:endParaRPr lang="en-US" altLang="ja-JP" sz="2400" dirty="0"/>
          </a:p>
        </p:txBody>
      </p:sp>
      <p:sp>
        <p:nvSpPr>
          <p:cNvPr id="7" name="テキスト ボックス 6"/>
          <p:cNvSpPr txBox="1"/>
          <p:nvPr/>
        </p:nvSpPr>
        <p:spPr>
          <a:xfrm>
            <a:off x="3657736" y="3942883"/>
            <a:ext cx="753525" cy="461665"/>
          </a:xfrm>
          <a:prstGeom prst="rect">
            <a:avLst/>
          </a:prstGeom>
          <a:noFill/>
        </p:spPr>
        <p:txBody>
          <a:bodyPr wrap="square" rtlCol="0">
            <a:spAutoFit/>
          </a:bodyPr>
          <a:lstStyle/>
          <a:p>
            <a:r>
              <a:rPr kumimoji="1" lang="ja-JP" altLang="en-US" sz="2400" dirty="0" smtClean="0"/>
              <a:t>１位</a:t>
            </a:r>
            <a:endParaRPr kumimoji="1" lang="ja-JP" altLang="en-US" sz="2400" dirty="0"/>
          </a:p>
        </p:txBody>
      </p:sp>
      <p:sp>
        <p:nvSpPr>
          <p:cNvPr id="8" name="テキスト ボックス 7"/>
          <p:cNvSpPr txBox="1"/>
          <p:nvPr/>
        </p:nvSpPr>
        <p:spPr>
          <a:xfrm>
            <a:off x="7232361" y="3962244"/>
            <a:ext cx="792088" cy="461665"/>
          </a:xfrm>
          <a:prstGeom prst="rect">
            <a:avLst/>
          </a:prstGeom>
          <a:noFill/>
        </p:spPr>
        <p:txBody>
          <a:bodyPr wrap="square" rtlCol="0">
            <a:spAutoFit/>
          </a:bodyPr>
          <a:lstStyle/>
          <a:p>
            <a:r>
              <a:rPr lang="ja-JP" altLang="en-US" sz="2400" dirty="0"/>
              <a:t>３位</a:t>
            </a:r>
            <a:endParaRPr kumimoji="1" lang="ja-JP" altLang="en-US" sz="2400" dirty="0"/>
          </a:p>
        </p:txBody>
      </p:sp>
      <p:sp>
        <p:nvSpPr>
          <p:cNvPr id="9" name="テキスト ボックス 8"/>
          <p:cNvSpPr txBox="1"/>
          <p:nvPr/>
        </p:nvSpPr>
        <p:spPr>
          <a:xfrm>
            <a:off x="5449154" y="3942882"/>
            <a:ext cx="765972" cy="461665"/>
          </a:xfrm>
          <a:prstGeom prst="rect">
            <a:avLst/>
          </a:prstGeom>
          <a:noFill/>
        </p:spPr>
        <p:txBody>
          <a:bodyPr wrap="square" rtlCol="0">
            <a:spAutoFit/>
          </a:bodyPr>
          <a:lstStyle/>
          <a:p>
            <a:r>
              <a:rPr lang="ja-JP" altLang="en-US" sz="2400" dirty="0" smtClean="0"/>
              <a:t>２位</a:t>
            </a:r>
            <a:endParaRPr kumimoji="1" lang="ja-JP" altLang="en-US" sz="2400"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0972" y="4423909"/>
            <a:ext cx="1507050" cy="13085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1" name="正方形/長方形 10"/>
          <p:cNvSpPr/>
          <p:nvPr/>
        </p:nvSpPr>
        <p:spPr>
          <a:xfrm>
            <a:off x="5077580" y="4419694"/>
            <a:ext cx="1509120" cy="1308540"/>
          </a:xfrm>
          <a:prstGeom prst="rect">
            <a:avLst/>
          </a:prstGeom>
          <a:blipFill>
            <a:blip r:embed="rId4">
              <a:extLst>
                <a:ext uri="{28A0092B-C50C-407E-A947-70E740481C1C}">
                  <a14:useLocalDpi xmlns:a14="http://schemas.microsoft.com/office/drawing/2010/main" val="0"/>
                </a:ext>
              </a:extLst>
            </a:blip>
            <a:srcRect/>
            <a:stretch>
              <a:fillRect l="-15000" r="-1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正方形/長方形 11"/>
          <p:cNvSpPr/>
          <p:nvPr/>
        </p:nvSpPr>
        <p:spPr>
          <a:xfrm>
            <a:off x="6868386" y="4406816"/>
            <a:ext cx="1520038" cy="1321418"/>
          </a:xfrm>
          <a:prstGeom prst="rect">
            <a:avLst/>
          </a:prstGeom>
          <a:blipFill>
            <a:blip r:embed="rId5">
              <a:extLst>
                <a:ext uri="{28A0092B-C50C-407E-A947-70E740481C1C}">
                  <a14:useLocalDpi xmlns:a14="http://schemas.microsoft.com/office/drawing/2010/main" val="0"/>
                </a:ext>
              </a:extLst>
            </a:blip>
            <a:srcRect/>
            <a:stretch>
              <a:fillRect l="-18000" r="-18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角丸四角形 15"/>
          <p:cNvSpPr/>
          <p:nvPr/>
        </p:nvSpPr>
        <p:spPr>
          <a:xfrm>
            <a:off x="3118038" y="3861048"/>
            <a:ext cx="5774442" cy="2232248"/>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16"/>
          <p:cNvSpPr txBox="1"/>
          <p:nvPr/>
        </p:nvSpPr>
        <p:spPr>
          <a:xfrm>
            <a:off x="3992376" y="3956336"/>
            <a:ext cx="648072" cy="461665"/>
          </a:xfrm>
          <a:prstGeom prst="rect">
            <a:avLst/>
          </a:prstGeom>
          <a:noFill/>
        </p:spPr>
        <p:txBody>
          <a:bodyPr wrap="square" rtlCol="0">
            <a:spAutoFit/>
          </a:bodyPr>
          <a:lstStyle/>
          <a:p>
            <a:r>
              <a:rPr kumimoji="1" lang="ja-JP" altLang="en-US" sz="2400" dirty="0" smtClean="0"/>
              <a:t>春</a:t>
            </a:r>
            <a:endParaRPr kumimoji="1" lang="ja-JP" altLang="en-US" sz="2400" dirty="0"/>
          </a:p>
        </p:txBody>
      </p:sp>
      <p:sp>
        <p:nvSpPr>
          <p:cNvPr id="24" name="テキスト ボックス 17"/>
          <p:cNvSpPr txBox="1"/>
          <p:nvPr/>
        </p:nvSpPr>
        <p:spPr>
          <a:xfrm>
            <a:off x="7604449" y="3949940"/>
            <a:ext cx="630072" cy="461665"/>
          </a:xfrm>
          <a:prstGeom prst="rect">
            <a:avLst/>
          </a:prstGeom>
          <a:noFill/>
        </p:spPr>
        <p:txBody>
          <a:bodyPr wrap="square" rtlCol="0">
            <a:spAutoFit/>
          </a:bodyPr>
          <a:lstStyle/>
          <a:p>
            <a:r>
              <a:rPr kumimoji="1" lang="ja-JP" altLang="en-US" sz="2400" dirty="0" smtClean="0"/>
              <a:t>冬</a:t>
            </a:r>
            <a:endParaRPr kumimoji="1" lang="ja-JP" altLang="en-US" sz="2400" dirty="0"/>
          </a:p>
        </p:txBody>
      </p:sp>
      <p:sp>
        <p:nvSpPr>
          <p:cNvPr id="25" name="テキスト ボックス 18"/>
          <p:cNvSpPr txBox="1"/>
          <p:nvPr/>
        </p:nvSpPr>
        <p:spPr>
          <a:xfrm>
            <a:off x="5812366" y="3937062"/>
            <a:ext cx="432048" cy="461665"/>
          </a:xfrm>
          <a:prstGeom prst="rect">
            <a:avLst/>
          </a:prstGeom>
          <a:noFill/>
        </p:spPr>
        <p:txBody>
          <a:bodyPr wrap="square" rtlCol="0">
            <a:spAutoFit/>
          </a:bodyPr>
          <a:lstStyle/>
          <a:p>
            <a:r>
              <a:rPr lang="ja-JP" altLang="en-US" sz="2400" dirty="0"/>
              <a:t>夏</a:t>
            </a:r>
            <a:endParaRPr kumimoji="1" lang="ja-JP" altLang="en-US" sz="2400" dirty="0"/>
          </a:p>
        </p:txBody>
      </p:sp>
      <p:pic>
        <p:nvPicPr>
          <p:cNvPr id="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7111" y="4411604"/>
            <a:ext cx="1507050" cy="130854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27" name="正方形/長方形 20"/>
          <p:cNvSpPr/>
          <p:nvPr/>
        </p:nvSpPr>
        <p:spPr>
          <a:xfrm>
            <a:off x="7154401" y="4418000"/>
            <a:ext cx="1584176" cy="1332025"/>
          </a:xfrm>
          <a:prstGeom prst="rect">
            <a:avLst/>
          </a:prstGeom>
          <a:blipFill>
            <a:blip r:embed="rId6" cstate="print">
              <a:extLst>
                <a:ext uri="{28A0092B-C50C-407E-A947-70E740481C1C}">
                  <a14:useLocalDpi xmlns:a14="http://schemas.microsoft.com/office/drawing/2010/main" val="0"/>
                </a:ext>
              </a:extLst>
            </a:blip>
            <a:srcRect/>
            <a:stretch>
              <a:fillRect t="-5000" b="-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8" name="正方形/長方形 21"/>
          <p:cNvSpPr/>
          <p:nvPr/>
        </p:nvSpPr>
        <p:spPr>
          <a:xfrm>
            <a:off x="5315574" y="4418001"/>
            <a:ext cx="1550795" cy="1302143"/>
          </a:xfrm>
          <a:prstGeom prst="rect">
            <a:avLst/>
          </a:prstGeom>
          <a:blipFill>
            <a:blip r:embed="rId7">
              <a:extLst>
                <a:ext uri="{28A0092B-C50C-407E-A947-70E740481C1C}">
                  <a14:useLocalDpi xmlns:a14="http://schemas.microsoft.com/office/drawing/2010/main" val="0"/>
                </a:ext>
              </a:extLst>
            </a:blip>
            <a:srcRect/>
            <a:stretch>
              <a:fillRect l="-7000" r="-7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1" name="L 字 20"/>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0891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実験方法の採用理由</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000" dirty="0" smtClean="0"/>
              <a:t>和菓子にした理由</a:t>
            </a:r>
            <a:endParaRPr lang="en-US" altLang="ja-JP" sz="2000" dirty="0" smtClean="0"/>
          </a:p>
          <a:p>
            <a:pPr marL="0" indent="0">
              <a:buNone/>
            </a:pPr>
            <a:r>
              <a:rPr lang="ja-JP" altLang="en-US" sz="2000" dirty="0" smtClean="0"/>
              <a:t>若い年代の被験者にアンケートを取るため、関与度の低いと考え、また、想起率を測るため予備知識の低いものを策定し</a:t>
            </a:r>
            <a:r>
              <a:rPr lang="ja-JP" altLang="en-US" sz="2000" dirty="0"/>
              <a:t>「和菓子</a:t>
            </a:r>
            <a:r>
              <a:rPr lang="ja-JP" altLang="en-US" sz="2000" dirty="0" smtClean="0"/>
              <a:t>」にした。</a:t>
            </a:r>
            <a:endParaRPr lang="en-US" altLang="ja-JP" sz="2000" dirty="0" smtClean="0"/>
          </a:p>
          <a:p>
            <a:pPr marL="0" indent="0">
              <a:buNone/>
            </a:pPr>
            <a:r>
              <a:rPr kumimoji="1" lang="ja-JP" altLang="en-US" sz="2000" dirty="0" smtClean="0"/>
              <a:t>ランキング予想ゲームにした理由</a:t>
            </a:r>
            <a:endParaRPr kumimoji="1" lang="en-US" altLang="ja-JP" sz="2000" dirty="0" smtClean="0"/>
          </a:p>
          <a:p>
            <a:pPr marL="0" indent="0">
              <a:buNone/>
            </a:pPr>
            <a:r>
              <a:rPr lang="ja-JP" altLang="en-US" sz="2000" dirty="0"/>
              <a:t>多くの</a:t>
            </a:r>
            <a:r>
              <a:rPr lang="ja-JP" altLang="en-US" sz="2000" dirty="0" smtClean="0"/>
              <a:t>情報に触れさせ、１位２位３位以外の情報にも触れてもらうことができると考えた。</a:t>
            </a:r>
            <a:endParaRPr lang="en-US" altLang="ja-JP" sz="2000" dirty="0" smtClean="0"/>
          </a:p>
          <a:p>
            <a:pPr marL="0" indent="0">
              <a:buNone/>
            </a:pPr>
            <a:r>
              <a:rPr kumimoji="1" lang="ja-JP" altLang="en-US" sz="2000" dirty="0" smtClean="0"/>
              <a:t>ヒントを与えた理由</a:t>
            </a:r>
            <a:endParaRPr kumimoji="1" lang="en-US" altLang="ja-JP" sz="2000" dirty="0" smtClean="0"/>
          </a:p>
          <a:p>
            <a:pPr marL="0" indent="0">
              <a:buNone/>
            </a:pPr>
            <a:r>
              <a:rPr lang="ja-JP" altLang="en-US" sz="2000" dirty="0" smtClean="0"/>
              <a:t>ゲーミフィケーションが導入しているものと導入していないもので、情報の差が出ないようにするため、「春、夏、冬」という情報を与えた。</a:t>
            </a:r>
            <a:endParaRPr kumimoji="1" lang="en-US" altLang="ja-JP" sz="2000" dirty="0" smtClean="0"/>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39</a:t>
            </a:fld>
            <a:endParaRPr kumimoji="1" lang="ja-JP" altLang="en-US"/>
          </a:p>
        </p:txBody>
      </p:sp>
      <p:sp>
        <p:nvSpPr>
          <p:cNvPr id="5" name="L 字 4"/>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L 字 5"/>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90021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25"/>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1871" y="1867380"/>
            <a:ext cx="2275656" cy="9360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タイトル 5"/>
          <p:cNvSpPr>
            <a:spLocks noGrp="1"/>
          </p:cNvSpPr>
          <p:nvPr>
            <p:ph type="title"/>
          </p:nvPr>
        </p:nvSpPr>
        <p:spPr>
          <a:xfrm>
            <a:off x="240369" y="582662"/>
            <a:ext cx="8663261" cy="978829"/>
          </a:xfrm>
        </p:spPr>
        <p:txBody>
          <a:bodyPr>
            <a:normAutofit/>
          </a:bodyPr>
          <a:lstStyle/>
          <a:p>
            <a:r>
              <a:rPr kumimoji="1" lang="ja-JP" altLang="en-US" sz="3600" dirty="0" smtClean="0">
                <a:latin typeface="メイリオ" pitchFamily="50" charset="-128"/>
                <a:ea typeface="メイリオ" pitchFamily="50" charset="-128"/>
                <a:cs typeface="メイリオ" pitchFamily="50" charset="-128"/>
              </a:rPr>
              <a:t>似たようなものが増えている</a:t>
            </a:r>
            <a:endParaRPr kumimoji="1" lang="ja-JP" altLang="en-US" sz="3600" dirty="0">
              <a:latin typeface="メイリオ" pitchFamily="50" charset="-128"/>
              <a:ea typeface="メイリオ" pitchFamily="50" charset="-128"/>
              <a:cs typeface="メイリオ" pitchFamily="50" charset="-128"/>
            </a:endParaRPr>
          </a:p>
        </p:txBody>
      </p:sp>
      <p:sp>
        <p:nvSpPr>
          <p:cNvPr id="2" name="スライド番号プレースホルダー 3"/>
          <p:cNvSpPr>
            <a:spLocks noGrp="1"/>
          </p:cNvSpPr>
          <p:nvPr>
            <p:ph type="sldNum" sz="quarter" idx="12"/>
          </p:nvPr>
        </p:nvSpPr>
        <p:spPr>
          <a:xfrm>
            <a:off x="8388424" y="6293642"/>
            <a:ext cx="609600" cy="521208"/>
          </a:xfrm>
          <a:prstGeom prst="rect">
            <a:avLst/>
          </a:prstGeom>
        </p:spPr>
        <p:txBody>
          <a:bodyPr/>
          <a:lstStyle/>
          <a:p>
            <a:fld id="{F4816E2D-72A6-4A48-AA0B-47A7D3C9B800}" type="slidenum">
              <a:rPr kumimoji="1" lang="ja-JP" altLang="en-US" sz="1600" smtClean="0">
                <a:solidFill>
                  <a:schemeClr val="tx1"/>
                </a:solidFill>
              </a:rPr>
              <a:t>4</a:t>
            </a:fld>
            <a:endParaRPr kumimoji="1" lang="ja-JP" altLang="en-US" sz="1600" dirty="0">
              <a:solidFill>
                <a:schemeClr val="tx1"/>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2821" y="1641366"/>
            <a:ext cx="2204842" cy="8069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2215" y="2959517"/>
            <a:ext cx="1584176" cy="15841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図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403" y="4754046"/>
            <a:ext cx="1800200" cy="18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3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30385" y="2831412"/>
            <a:ext cx="2287278" cy="124469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1143" b="97714" l="4000" r="93143"/>
                    </a14:imgEffect>
                  </a14:imgLayer>
                </a14:imgProps>
              </a:ext>
              <a:ext uri="{28A0092B-C50C-407E-A947-70E740481C1C}">
                <a14:useLocalDpi xmlns:a14="http://schemas.microsoft.com/office/drawing/2010/main" val="0"/>
              </a:ext>
            </a:extLst>
          </a:blip>
          <a:srcRect/>
          <a:stretch>
            <a:fillRect/>
          </a:stretch>
        </p:blipFill>
        <p:spPr bwMode="auto">
          <a:xfrm>
            <a:off x="2604996" y="1684610"/>
            <a:ext cx="1666875" cy="1666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2815" y="1473451"/>
            <a:ext cx="2367616" cy="17636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4"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2815" y="3626328"/>
            <a:ext cx="3918780" cy="6649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7"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28530" y="4375589"/>
            <a:ext cx="2946327" cy="22097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5"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10312" y="4946016"/>
            <a:ext cx="2733991" cy="16082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テキスト ボックス 13"/>
          <p:cNvSpPr txBox="1"/>
          <p:nvPr/>
        </p:nvSpPr>
        <p:spPr>
          <a:xfrm>
            <a:off x="139631" y="116632"/>
            <a:ext cx="3419872" cy="461665"/>
          </a:xfrm>
          <a:prstGeom prst="rect">
            <a:avLst/>
          </a:prstGeom>
          <a:noFill/>
        </p:spPr>
        <p:txBody>
          <a:bodyPr wrap="square" rtlCol="0">
            <a:spAutoFit/>
          </a:bodyPr>
          <a:lstStyle/>
          <a:p>
            <a:r>
              <a:rPr lang="ja-JP" altLang="en-US" sz="2400" dirty="0"/>
              <a:t>現状</a:t>
            </a:r>
            <a:r>
              <a:rPr lang="ja-JP" altLang="en-US" sz="2400" dirty="0" smtClean="0"/>
              <a:t>分析</a:t>
            </a:r>
            <a:endParaRPr lang="ja-JP" altLang="en-US" sz="2400" dirty="0"/>
          </a:p>
        </p:txBody>
      </p:sp>
    </p:spTree>
    <p:extLst>
      <p:ext uri="{BB962C8B-B14F-4D97-AF65-F5344CB8AC3E}">
        <p14:creationId xmlns:p14="http://schemas.microsoft.com/office/powerpoint/2010/main" val="8820769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 字 7"/>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79512" y="274638"/>
            <a:ext cx="8712968" cy="1143000"/>
          </a:xfrm>
        </p:spPr>
        <p:txBody>
          <a:bodyPr>
            <a:noAutofit/>
          </a:bodyPr>
          <a:lstStyle/>
          <a:p>
            <a:r>
              <a:rPr lang="ja-JP" altLang="en-US" sz="3200" dirty="0"/>
              <a:t>仮説１</a:t>
            </a:r>
            <a:r>
              <a:rPr lang="ja-JP" altLang="en-US" sz="3200"/>
              <a:t>　</a:t>
            </a:r>
            <a:r>
              <a:rPr lang="ja-JP" altLang="en-US" sz="3200" dirty="0"/>
              <a:t>ゲ</a:t>
            </a:r>
            <a:r>
              <a:rPr lang="ja-JP" altLang="en-US" sz="3200"/>
              <a:t>ーミフィケーションを導入しているものは導入していないものと比べて想起が高く</a:t>
            </a:r>
            <a:r>
              <a:rPr lang="ja-JP" altLang="en-US" sz="3200" smtClean="0"/>
              <a:t>なる</a:t>
            </a:r>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40</a:t>
            </a:fld>
            <a:endParaRPr kumimoji="1" lang="ja-JP" alt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17" y="1476306"/>
            <a:ext cx="8949244"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L 字 8"/>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2"/>
          <p:cNvSpPr/>
          <p:nvPr/>
        </p:nvSpPr>
        <p:spPr>
          <a:xfrm>
            <a:off x="5580112" y="3614699"/>
            <a:ext cx="66658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6"/>
          <p:cNvSpPr/>
          <p:nvPr/>
        </p:nvSpPr>
        <p:spPr>
          <a:xfrm>
            <a:off x="5580112" y="3171019"/>
            <a:ext cx="648072" cy="3986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10"/>
          <p:cNvSpPr txBox="1"/>
          <p:nvPr/>
        </p:nvSpPr>
        <p:spPr>
          <a:xfrm>
            <a:off x="3275856" y="4255347"/>
            <a:ext cx="4608512" cy="646331"/>
          </a:xfrm>
          <a:prstGeom prst="wedgeRectCallout">
            <a:avLst>
              <a:gd name="adj1" fmla="val 6131"/>
              <a:gd name="adj2" fmla="val -77162"/>
            </a:avLst>
          </a:prstGeom>
          <a:solidFill>
            <a:schemeClr val="accent6">
              <a:lumMod val="40000"/>
              <a:lumOff val="60000"/>
            </a:schemeClr>
          </a:solidFill>
          <a:ln>
            <a:noFill/>
          </a:ln>
        </p:spPr>
        <p:txBody>
          <a:bodyPr wrap="square" rtlCol="0">
            <a:spAutoFit/>
          </a:bodyPr>
          <a:lstStyle/>
          <a:p>
            <a:r>
              <a:rPr kumimoji="1" lang="ja-JP" altLang="en-US" dirty="0" smtClean="0"/>
              <a:t>ゲーミフィケーションが</a:t>
            </a:r>
            <a:endParaRPr kumimoji="1" lang="en-US" altLang="ja-JP" dirty="0" smtClean="0"/>
          </a:p>
          <a:p>
            <a:r>
              <a:rPr kumimoji="1" lang="ja-JP" altLang="en-US" dirty="0" smtClean="0"/>
              <a:t>導入されているもののほうが想起の数が多い</a:t>
            </a:r>
            <a:endParaRPr kumimoji="1" lang="ja-JP" altLang="en-US" dirty="0"/>
          </a:p>
        </p:txBody>
      </p:sp>
    </p:spTree>
    <p:extLst>
      <p:ext uri="{BB962C8B-B14F-4D97-AF65-F5344CB8AC3E}">
        <p14:creationId xmlns:p14="http://schemas.microsoft.com/office/powerpoint/2010/main" val="19468748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41</a:t>
            </a:fld>
            <a:endParaRPr kumimoji="1" lang="ja-JP" altLang="en-US"/>
          </a:p>
        </p:txBody>
      </p:sp>
      <p:pic>
        <p:nvPicPr>
          <p:cNvPr id="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56984" cy="32784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円/楕円 5"/>
          <p:cNvSpPr/>
          <p:nvPr/>
        </p:nvSpPr>
        <p:spPr>
          <a:xfrm>
            <a:off x="5220072" y="3789040"/>
            <a:ext cx="50405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5220072" y="4149080"/>
            <a:ext cx="50405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267744" y="4797152"/>
            <a:ext cx="5184576" cy="369332"/>
          </a:xfrm>
          <a:prstGeom prst="wedgeRectCallout">
            <a:avLst>
              <a:gd name="adj1" fmla="val 11501"/>
              <a:gd name="adj2" fmla="val -102555"/>
            </a:avLst>
          </a:prstGeom>
          <a:solidFill>
            <a:schemeClr val="accent6">
              <a:lumMod val="40000"/>
              <a:lumOff val="60000"/>
            </a:schemeClr>
          </a:solidFill>
        </p:spPr>
        <p:txBody>
          <a:bodyPr wrap="square" rtlCol="0">
            <a:spAutoFit/>
          </a:bodyPr>
          <a:lstStyle/>
          <a:p>
            <a:r>
              <a:rPr lang="en-US" altLang="ja-JP" dirty="0"/>
              <a:t>t</a:t>
            </a:r>
            <a:r>
              <a:rPr kumimoji="1" lang="ja-JP" altLang="en-US" dirty="0" smtClean="0"/>
              <a:t>検定</a:t>
            </a:r>
            <a:r>
              <a:rPr lang="ja-JP" altLang="en-US" dirty="0"/>
              <a:t>に</a:t>
            </a:r>
            <a:r>
              <a:rPr lang="ja-JP" altLang="en-US" dirty="0" smtClean="0"/>
              <a:t>より有意確率が</a:t>
            </a:r>
            <a:r>
              <a:rPr lang="en-US" altLang="ja-JP" dirty="0" smtClean="0"/>
              <a:t>0.05</a:t>
            </a:r>
            <a:r>
              <a:rPr lang="ja-JP" altLang="en-US" dirty="0" smtClean="0"/>
              <a:t>未満なので有意である</a:t>
            </a:r>
            <a:endParaRPr kumimoji="1" lang="ja-JP" altLang="en-US" dirty="0"/>
          </a:p>
        </p:txBody>
      </p:sp>
      <p:sp>
        <p:nvSpPr>
          <p:cNvPr id="9" name="テキスト ボックス 8"/>
          <p:cNvSpPr txBox="1"/>
          <p:nvPr/>
        </p:nvSpPr>
        <p:spPr>
          <a:xfrm>
            <a:off x="2447764" y="5445224"/>
            <a:ext cx="4824536" cy="707886"/>
          </a:xfrm>
          <a:prstGeom prst="rect">
            <a:avLst/>
          </a:prstGeom>
          <a:ln w="571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sz="4000" dirty="0" smtClean="0"/>
              <a:t>仮説１は支持された</a:t>
            </a:r>
            <a:endParaRPr kumimoji="1" lang="ja-JP" altLang="en-US" sz="4000" dirty="0"/>
          </a:p>
        </p:txBody>
      </p:sp>
      <p:sp>
        <p:nvSpPr>
          <p:cNvPr id="10" name="L 字 9"/>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L 字 10"/>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19247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 字 5"/>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L 字 6"/>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仮説２調査</a:t>
            </a:r>
            <a:r>
              <a:rPr lang="ja-JP" altLang="en-US" dirty="0"/>
              <a:t>概要</a:t>
            </a:r>
            <a:endParaRPr kumimoji="1" lang="ja-JP" altLang="en-US" dirty="0"/>
          </a:p>
        </p:txBody>
      </p:sp>
      <p:sp>
        <p:nvSpPr>
          <p:cNvPr id="4" name="スライド番号プレースホルダー 3"/>
          <p:cNvSpPr>
            <a:spLocks noGrp="1"/>
          </p:cNvSpPr>
          <p:nvPr>
            <p:ph type="sldNum" sz="quarter" idx="12"/>
          </p:nvPr>
        </p:nvSpPr>
        <p:spPr>
          <a:xfrm>
            <a:off x="8388424" y="6309320"/>
            <a:ext cx="514400" cy="365125"/>
          </a:xfrm>
        </p:spPr>
        <p:txBody>
          <a:bodyPr/>
          <a:lstStyle/>
          <a:p>
            <a:fld id="{24D25268-D044-4C94-835C-BEB4EE3C44FD}" type="slidenum">
              <a:rPr kumimoji="1" lang="ja-JP" altLang="en-US" sz="1600" smtClean="0">
                <a:solidFill>
                  <a:schemeClr val="tx1"/>
                </a:solidFill>
              </a:rPr>
              <a:t>42</a:t>
            </a:fld>
            <a:endParaRPr kumimoji="1" lang="ja-JP" altLang="en-US" dirty="0">
              <a:solidFill>
                <a:schemeClr val="tx1"/>
              </a:solidFill>
            </a:endParaRPr>
          </a:p>
        </p:txBody>
      </p:sp>
      <p:sp>
        <p:nvSpPr>
          <p:cNvPr id="5" name="テキスト ボックス 6"/>
          <p:cNvSpPr txBox="1"/>
          <p:nvPr/>
        </p:nvSpPr>
        <p:spPr>
          <a:xfrm>
            <a:off x="179512" y="155483"/>
            <a:ext cx="2303748" cy="369332"/>
          </a:xfrm>
          <a:prstGeom prst="rect">
            <a:avLst/>
          </a:prstGeom>
          <a:noFill/>
        </p:spPr>
        <p:txBody>
          <a:bodyPr wrap="square" rtlCol="0">
            <a:spAutoFit/>
          </a:bodyPr>
          <a:lstStyle/>
          <a:p>
            <a:r>
              <a:rPr kumimoji="1" lang="ja-JP" altLang="en-US" dirty="0" smtClean="0"/>
              <a:t>検証</a:t>
            </a:r>
            <a:endParaRPr kumimoji="1" lang="ja-JP" altLang="en-US" dirty="0"/>
          </a:p>
        </p:txBody>
      </p:sp>
      <p:sp>
        <p:nvSpPr>
          <p:cNvPr id="3" name="コンテンツ プレースホルダー 2"/>
          <p:cNvSpPr>
            <a:spLocks noGrp="1"/>
          </p:cNvSpPr>
          <p:nvPr>
            <p:ph idx="1"/>
          </p:nvPr>
        </p:nvSpPr>
        <p:spPr>
          <a:xfrm>
            <a:off x="395536" y="1916832"/>
            <a:ext cx="8352928" cy="3240360"/>
          </a:xfrm>
          <a:prstGeom prst="rect">
            <a:avLst/>
          </a:prstGeom>
          <a:ln w="28575">
            <a:solidFill>
              <a:srgbClr val="FFC000"/>
            </a:solidFill>
          </a:ln>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ja-JP" altLang="en-US" sz="2000"/>
              <a:t>調査目的</a:t>
            </a:r>
            <a:r>
              <a:rPr lang="ja-JP" altLang="en-US" sz="2000" dirty="0"/>
              <a:t>　　　　　</a:t>
            </a:r>
            <a:r>
              <a:rPr lang="ja-JP" altLang="en-US" sz="2000"/>
              <a:t>ゲーミフィケーション内の目標の可視性</a:t>
            </a:r>
            <a:r>
              <a:rPr lang="ja-JP" altLang="en-US" sz="2000" dirty="0"/>
              <a:t>低</a:t>
            </a:r>
            <a:r>
              <a:rPr lang="ja-JP" altLang="en-US" sz="2000"/>
              <a:t>い・</a:t>
            </a:r>
            <a:r>
              <a:rPr lang="ja-JP" altLang="en-US" sz="2000" smtClean="0"/>
              <a:t>高い商品</a:t>
            </a:r>
            <a:r>
              <a:rPr lang="ja-JP" altLang="en-US" sz="2000"/>
              <a:t>想起</a:t>
            </a:r>
            <a:r>
              <a:rPr lang="en-US" altLang="ja-JP" sz="2000" dirty="0"/>
              <a:t>		</a:t>
            </a:r>
            <a:r>
              <a:rPr lang="ja-JP" altLang="en-US" sz="2000"/>
              <a:t>率の変化を比較</a:t>
            </a:r>
            <a:endParaRPr lang="en-US" altLang="ja-JP" sz="2400" dirty="0"/>
          </a:p>
          <a:p>
            <a:pPr marL="0" indent="0">
              <a:buNone/>
            </a:pPr>
            <a:r>
              <a:rPr lang="ja-JP" altLang="en-US" sz="2000"/>
              <a:t>調査対象</a:t>
            </a:r>
            <a:r>
              <a:rPr lang="en-US" altLang="ja-JP" sz="2000"/>
              <a:t>	10</a:t>
            </a:r>
            <a:r>
              <a:rPr lang="ja-JP" altLang="en-US" sz="2000" dirty="0"/>
              <a:t>～</a:t>
            </a:r>
            <a:r>
              <a:rPr lang="en-US" altLang="ja-JP" sz="2000" dirty="0"/>
              <a:t>30</a:t>
            </a:r>
            <a:r>
              <a:rPr lang="ja-JP" altLang="en-US" sz="2000" dirty="0"/>
              <a:t>代　</a:t>
            </a:r>
            <a:r>
              <a:rPr lang="en-US" altLang="ja-JP" sz="2000"/>
              <a:t>120</a:t>
            </a:r>
            <a:r>
              <a:rPr lang="ja-JP" altLang="en-US" sz="2000"/>
              <a:t>人</a:t>
            </a:r>
            <a:r>
              <a:rPr lang="ja-JP" altLang="en-US" sz="2400" dirty="0"/>
              <a:t>（</a:t>
            </a:r>
            <a:r>
              <a:rPr lang="ja-JP" altLang="en-US" sz="2400"/>
              <a:t>男性</a:t>
            </a:r>
            <a:r>
              <a:rPr lang="ja-JP" altLang="en-US" sz="2400" dirty="0"/>
              <a:t>　</a:t>
            </a:r>
            <a:r>
              <a:rPr lang="en-US" altLang="ja-JP" sz="2400"/>
              <a:t>60</a:t>
            </a:r>
            <a:r>
              <a:rPr lang="ja-JP" altLang="en-US" sz="2400"/>
              <a:t>人</a:t>
            </a:r>
            <a:r>
              <a:rPr lang="ja-JP" altLang="en-US" sz="2400" dirty="0"/>
              <a:t>　</a:t>
            </a:r>
            <a:r>
              <a:rPr lang="ja-JP" altLang="en-US" sz="2400"/>
              <a:t>女性</a:t>
            </a:r>
            <a:r>
              <a:rPr lang="ja-JP" altLang="en-US" sz="2400" dirty="0"/>
              <a:t>　</a:t>
            </a:r>
            <a:r>
              <a:rPr lang="en-US" altLang="ja-JP" sz="2400"/>
              <a:t>60</a:t>
            </a:r>
            <a:r>
              <a:rPr lang="ja-JP" altLang="en-US" sz="2400"/>
              <a:t>人）</a:t>
            </a:r>
            <a:endParaRPr kumimoji="1" lang="en-US" altLang="ja-JP" sz="2400" dirty="0"/>
          </a:p>
          <a:p>
            <a:pPr marL="0" indent="0">
              <a:buNone/>
            </a:pPr>
            <a:r>
              <a:rPr lang="ja-JP" altLang="en-US" sz="2000"/>
              <a:t>調査期間</a:t>
            </a:r>
            <a:r>
              <a:rPr lang="en-US" altLang="ja-JP" sz="2000"/>
              <a:t>	2013</a:t>
            </a:r>
            <a:r>
              <a:rPr lang="ja-JP" altLang="en-US" sz="2000" dirty="0"/>
              <a:t>年</a:t>
            </a:r>
            <a:r>
              <a:rPr lang="en-US" altLang="ja-JP" sz="2000" dirty="0"/>
              <a:t>12</a:t>
            </a:r>
            <a:r>
              <a:rPr lang="ja-JP" altLang="en-US" sz="2000" dirty="0"/>
              <a:t>月</a:t>
            </a:r>
            <a:r>
              <a:rPr lang="en-US" altLang="ja-JP" sz="2000" dirty="0"/>
              <a:t>11</a:t>
            </a:r>
            <a:r>
              <a:rPr lang="ja-JP" altLang="en-US" sz="2000" dirty="0"/>
              <a:t>日～</a:t>
            </a:r>
            <a:r>
              <a:rPr lang="en-US" altLang="ja-JP" sz="2000" dirty="0"/>
              <a:t>18</a:t>
            </a:r>
            <a:r>
              <a:rPr lang="ja-JP" altLang="en-US" sz="2000" dirty="0"/>
              <a:t>日</a:t>
            </a:r>
            <a:endParaRPr lang="en-US" altLang="ja-JP" sz="2400" dirty="0"/>
          </a:p>
          <a:p>
            <a:pPr marL="0" indent="0">
              <a:buNone/>
            </a:pPr>
            <a:r>
              <a:rPr lang="ja-JP" altLang="en-US" sz="2000"/>
              <a:t>サンプル</a:t>
            </a:r>
            <a:r>
              <a:rPr lang="ja-JP" altLang="en-US" sz="2000" dirty="0"/>
              <a:t>サ</a:t>
            </a:r>
            <a:r>
              <a:rPr lang="ja-JP" altLang="en-US" sz="2000"/>
              <a:t>イズ</a:t>
            </a:r>
            <a:r>
              <a:rPr lang="en-US" altLang="ja-JP" sz="2000"/>
              <a:t>	</a:t>
            </a:r>
            <a:r>
              <a:rPr lang="ja-JP" altLang="en-US" sz="2000"/>
              <a:t>回答数　</a:t>
            </a:r>
            <a:r>
              <a:rPr lang="ja-JP" altLang="en-US" sz="2000" smtClean="0"/>
              <a:t>１２１人</a:t>
            </a:r>
            <a:r>
              <a:rPr lang="en-US" altLang="ja-JP" sz="2400" smtClean="0"/>
              <a:t> </a:t>
            </a:r>
            <a:r>
              <a:rPr lang="ja-JP" altLang="en-US" sz="2400" smtClean="0"/>
              <a:t>（</a:t>
            </a:r>
            <a:r>
              <a:rPr lang="ja-JP" altLang="en-US" sz="2000" smtClean="0"/>
              <a:t>有効</a:t>
            </a:r>
            <a:r>
              <a:rPr lang="ja-JP" altLang="en-US" sz="2000" dirty="0"/>
              <a:t>回答数</a:t>
            </a:r>
            <a:r>
              <a:rPr lang="ja-JP" altLang="en-US" sz="2000"/>
              <a:t>　</a:t>
            </a:r>
            <a:r>
              <a:rPr lang="ja-JP" altLang="en-US" sz="2000" dirty="0"/>
              <a:t>１</a:t>
            </a:r>
            <a:r>
              <a:rPr lang="ja-JP" altLang="en-US" sz="2000"/>
              <a:t>２０人）</a:t>
            </a:r>
            <a:endParaRPr lang="en-US" altLang="ja-JP" sz="2000" dirty="0"/>
          </a:p>
          <a:p>
            <a:pPr marL="0" indent="0">
              <a:buNone/>
            </a:pPr>
            <a:r>
              <a:rPr lang="ja-JP" altLang="en-US" sz="2000" dirty="0"/>
              <a:t>　　　　　　　　　　　</a:t>
            </a:r>
            <a:r>
              <a:rPr lang="en-US" altLang="ja-JP" sz="2000"/>
              <a:t>{B</a:t>
            </a:r>
            <a:r>
              <a:rPr lang="ja-JP" altLang="en-US" sz="2000"/>
              <a:t>：可視性の低い</a:t>
            </a:r>
            <a:r>
              <a:rPr lang="ja-JP" altLang="en-US" sz="2000" dirty="0"/>
              <a:t>　</a:t>
            </a:r>
            <a:r>
              <a:rPr lang="ja-JP" altLang="en-US" sz="2000"/>
              <a:t>５９人（男性３０人</a:t>
            </a:r>
            <a:r>
              <a:rPr lang="ja-JP" altLang="en-US" sz="2000" dirty="0"/>
              <a:t>　</a:t>
            </a:r>
            <a:r>
              <a:rPr lang="ja-JP" altLang="en-US" sz="2000"/>
              <a:t>女性２９人）</a:t>
            </a:r>
            <a:r>
              <a:rPr lang="en-US" altLang="ja-JP" sz="2000"/>
              <a:t>}</a:t>
            </a:r>
            <a:endParaRPr lang="en-US" altLang="ja-JP" sz="2000" dirty="0"/>
          </a:p>
          <a:p>
            <a:pPr marL="0" indent="0">
              <a:buNone/>
            </a:pPr>
            <a:r>
              <a:rPr lang="ja-JP" altLang="en-US" sz="2000" dirty="0"/>
              <a:t>　　　　　　　　　　　</a:t>
            </a:r>
            <a:r>
              <a:rPr lang="en-US" altLang="ja-JP" sz="2000"/>
              <a:t>{C</a:t>
            </a:r>
            <a:r>
              <a:rPr lang="ja-JP" altLang="en-US" sz="2000"/>
              <a:t>：可視性の高い</a:t>
            </a:r>
            <a:r>
              <a:rPr lang="ja-JP" altLang="en-US" sz="2000" dirty="0"/>
              <a:t>　</a:t>
            </a:r>
            <a:r>
              <a:rPr lang="ja-JP" altLang="en-US" sz="2000"/>
              <a:t>６１人（男性</a:t>
            </a:r>
            <a:r>
              <a:rPr lang="ja-JP" altLang="en-US" sz="2000" smtClean="0"/>
              <a:t>３０人</a:t>
            </a:r>
            <a:r>
              <a:rPr lang="ja-JP" altLang="en-US" sz="2000"/>
              <a:t>　女性</a:t>
            </a:r>
            <a:r>
              <a:rPr lang="ja-JP" altLang="en-US" sz="2000" smtClean="0"/>
              <a:t>３１人</a:t>
            </a:r>
            <a:r>
              <a:rPr lang="ja-JP" altLang="en-US" sz="2000" dirty="0"/>
              <a:t>）</a:t>
            </a:r>
            <a:r>
              <a:rPr lang="en-US" altLang="ja-JP" sz="2000"/>
              <a:t>}</a:t>
            </a:r>
            <a:endParaRPr kumimoji="1" lang="en-US" altLang="ja-JP" sz="2400" dirty="0"/>
          </a:p>
          <a:p>
            <a:pPr marL="0" indent="0">
              <a:buNone/>
            </a:pPr>
            <a:r>
              <a:rPr lang="ja-JP" altLang="en-US" sz="2000"/>
              <a:t>検定方法</a:t>
            </a:r>
            <a:r>
              <a:rPr lang="en-US" altLang="ja-JP" sz="2000"/>
              <a:t>	T</a:t>
            </a:r>
            <a:r>
              <a:rPr lang="ja-JP" altLang="en-US" sz="2000" dirty="0"/>
              <a:t>検定</a:t>
            </a:r>
            <a:endParaRPr kumimoji="1" lang="ja-JP" altLang="en-US" sz="2400" dirty="0"/>
          </a:p>
        </p:txBody>
      </p:sp>
    </p:spTree>
    <p:extLst>
      <p:ext uri="{BB962C8B-B14F-4D97-AF65-F5344CB8AC3E}">
        <p14:creationId xmlns:p14="http://schemas.microsoft.com/office/powerpoint/2010/main" val="35155522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3752"/>
            <a:ext cx="8229600" cy="1143000"/>
          </a:xfrm>
        </p:spPr>
        <p:txBody>
          <a:bodyPr>
            <a:normAutofit/>
          </a:bodyPr>
          <a:lstStyle/>
          <a:p>
            <a:r>
              <a:rPr kumimoji="1" lang="ja-JP" altLang="en-US" dirty="0" smtClean="0"/>
              <a:t>検証方法</a:t>
            </a:r>
            <a:endParaRPr kumimoji="1" lang="ja-JP" altLang="en-US" dirty="0"/>
          </a:p>
        </p:txBody>
      </p:sp>
      <p:sp>
        <p:nvSpPr>
          <p:cNvPr id="4" name="スライド番号プレースホルダー 3"/>
          <p:cNvSpPr>
            <a:spLocks noGrp="1"/>
          </p:cNvSpPr>
          <p:nvPr>
            <p:ph type="sldNum" sz="quarter" idx="12"/>
          </p:nvPr>
        </p:nvSpPr>
        <p:spPr>
          <a:xfrm>
            <a:off x="8391053" y="6309320"/>
            <a:ext cx="514400" cy="365125"/>
          </a:xfrm>
        </p:spPr>
        <p:txBody>
          <a:bodyPr/>
          <a:lstStyle/>
          <a:p>
            <a:fld id="{24D25268-D044-4C94-835C-BEB4EE3C44FD}" type="slidenum">
              <a:rPr kumimoji="1" lang="ja-JP" altLang="en-US" sz="1600" smtClean="0">
                <a:solidFill>
                  <a:schemeClr val="tx1"/>
                </a:solidFill>
              </a:rPr>
              <a:t>43</a:t>
            </a:fld>
            <a:endParaRPr kumimoji="1" lang="ja-JP" altLang="en-US" dirty="0">
              <a:solidFill>
                <a:schemeClr val="tx1"/>
              </a:solidFill>
            </a:endParaRPr>
          </a:p>
        </p:txBody>
      </p:sp>
      <p:sp>
        <p:nvSpPr>
          <p:cNvPr id="7" name="L 字 6"/>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1" name="図表 4"/>
          <p:cNvGraphicFramePr>
            <a:graphicFrameLocks noGrp="1"/>
          </p:cNvGraphicFramePr>
          <p:nvPr>
            <p:ph idx="1"/>
            <p:extLst>
              <p:ext uri="{D42A27DB-BD31-4B8C-83A1-F6EECF244321}">
                <p14:modId xmlns:p14="http://schemas.microsoft.com/office/powerpoint/2010/main" val="254495176"/>
              </p:ext>
            </p:extLst>
          </p:nvPr>
        </p:nvGraphicFramePr>
        <p:xfrm>
          <a:off x="457200" y="2780927"/>
          <a:ext cx="8229600" cy="2016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テキスト ボックス 11"/>
          <p:cNvSpPr txBox="1"/>
          <p:nvPr/>
        </p:nvSpPr>
        <p:spPr>
          <a:xfrm>
            <a:off x="757240" y="1197002"/>
            <a:ext cx="7629518" cy="1477328"/>
          </a:xfrm>
          <a:prstGeom prst="rect">
            <a:avLst/>
          </a:prstGeom>
          <a:ln w="6350"/>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dirty="0"/>
              <a:t>「和菓子の好感度調査」とし、アンケートを実施。</a:t>
            </a:r>
            <a:endParaRPr lang="en-US" altLang="ja-JP" dirty="0"/>
          </a:p>
          <a:p>
            <a:r>
              <a:rPr lang="ja-JP" altLang="en-US" dirty="0"/>
              <a:t>ゲーミフィケーションを目標達成プロセス可視性</a:t>
            </a:r>
            <a:r>
              <a:rPr lang="ja-JP" altLang="en-US"/>
              <a:t>の高</a:t>
            </a:r>
            <a:r>
              <a:rPr lang="ja-JP" altLang="en-US" dirty="0"/>
              <a:t>い</a:t>
            </a:r>
            <a:r>
              <a:rPr lang="ja-JP" altLang="en-US"/>
              <a:t>ものと低</a:t>
            </a:r>
            <a:r>
              <a:rPr lang="ja-JP" altLang="en-US" dirty="0"/>
              <a:t>い</a:t>
            </a:r>
            <a:r>
              <a:rPr lang="ja-JP" altLang="en-US"/>
              <a:t>もので</a:t>
            </a:r>
            <a:r>
              <a:rPr lang="ja-JP" altLang="en-US" dirty="0"/>
              <a:t>２つのグループに分け調査した。</a:t>
            </a:r>
            <a:endParaRPr lang="en-US" altLang="ja-JP" dirty="0"/>
          </a:p>
          <a:p>
            <a:r>
              <a:rPr kumimoji="1" lang="ja-JP" altLang="en-US" dirty="0"/>
              <a:t>和菓子の商品情報が記載されているカード１６枚を渡し、それぞれのグループに課題を行う。その後、アンケートにて助成想起されるかを確認した。</a:t>
            </a:r>
          </a:p>
        </p:txBody>
      </p:sp>
      <p:sp>
        <p:nvSpPr>
          <p:cNvPr id="18" name="下矢印 14"/>
          <p:cNvSpPr/>
          <p:nvPr/>
        </p:nvSpPr>
        <p:spPr>
          <a:xfrm>
            <a:off x="4175956" y="4681953"/>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5"/>
          <p:cNvSpPr txBox="1"/>
          <p:nvPr/>
        </p:nvSpPr>
        <p:spPr>
          <a:xfrm>
            <a:off x="684400" y="5291114"/>
            <a:ext cx="7775198" cy="7694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ja-JP" altLang="en-US" sz="2200" dirty="0"/>
              <a:t>可</a:t>
            </a:r>
            <a:r>
              <a:rPr lang="ja-JP" altLang="en-US" sz="2200"/>
              <a:t>視性の高い</a:t>
            </a:r>
            <a:r>
              <a:rPr kumimoji="1" lang="ja-JP" altLang="en-US" sz="2200" smtClean="0"/>
              <a:t>ゲーミフィケーションは</a:t>
            </a:r>
            <a:r>
              <a:rPr lang="ja-JP" altLang="en-US" sz="2200" dirty="0"/>
              <a:t>可</a:t>
            </a:r>
            <a:r>
              <a:rPr lang="ja-JP" altLang="en-US" sz="2200"/>
              <a:t>視性の低い</a:t>
            </a:r>
            <a:endParaRPr lang="en-US" altLang="ja-JP" sz="2200" dirty="0"/>
          </a:p>
          <a:p>
            <a:pPr algn="ctr"/>
            <a:r>
              <a:rPr kumimoji="1" lang="ja-JP" altLang="en-US" sz="2200" smtClean="0"/>
              <a:t>ゲーミフィケーションに</a:t>
            </a:r>
            <a:r>
              <a:rPr kumimoji="1" lang="ja-JP" altLang="en-US" sz="2200" dirty="0"/>
              <a:t>比べて想起率が上がることを検証</a:t>
            </a:r>
          </a:p>
        </p:txBody>
      </p:sp>
    </p:spTree>
    <p:extLst>
      <p:ext uri="{BB962C8B-B14F-4D97-AF65-F5344CB8AC3E}">
        <p14:creationId xmlns:p14="http://schemas.microsoft.com/office/powerpoint/2010/main" val="17019172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 字 14"/>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L 字 25"/>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コンテンツ プレースホルダー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887" y="3474761"/>
            <a:ext cx="3460989" cy="2827078"/>
          </a:xfrm>
          <a:prstGeom prst="rect">
            <a:avLst/>
          </a:prstGeom>
        </p:spPr>
      </p:pic>
      <p:sp>
        <p:nvSpPr>
          <p:cNvPr id="2" name="タイトル 1"/>
          <p:cNvSpPr>
            <a:spLocks noGrp="1"/>
          </p:cNvSpPr>
          <p:nvPr>
            <p:ph type="title"/>
          </p:nvPr>
        </p:nvSpPr>
        <p:spPr>
          <a:xfrm>
            <a:off x="193887" y="188640"/>
            <a:ext cx="8950113" cy="1143000"/>
          </a:xfrm>
        </p:spPr>
        <p:txBody>
          <a:bodyPr>
            <a:normAutofit fontScale="90000"/>
          </a:bodyPr>
          <a:lstStyle/>
          <a:p>
            <a:r>
              <a:rPr lang="ja-JP" altLang="en-US"/>
              <a:t>目標</a:t>
            </a:r>
            <a:r>
              <a:rPr lang="ja-JP" altLang="en-US" dirty="0"/>
              <a:t>達</a:t>
            </a:r>
            <a:r>
              <a:rPr lang="ja-JP" altLang="en-US"/>
              <a:t>成プロセスの可視性が低いタイプ</a:t>
            </a:r>
            <a:endParaRPr kumimoji="1" lang="ja-JP" altLang="en-US"/>
          </a:p>
        </p:txBody>
      </p:sp>
      <p:sp>
        <p:nvSpPr>
          <p:cNvPr id="4" name="スライド番号プレースホルダー 3"/>
          <p:cNvSpPr>
            <a:spLocks noGrp="1"/>
          </p:cNvSpPr>
          <p:nvPr>
            <p:ph type="sldNum" sz="quarter" idx="12"/>
          </p:nvPr>
        </p:nvSpPr>
        <p:spPr>
          <a:xfrm>
            <a:off x="8346089" y="6364000"/>
            <a:ext cx="494820" cy="365125"/>
          </a:xfrm>
        </p:spPr>
        <p:txBody>
          <a:bodyPr/>
          <a:lstStyle/>
          <a:p>
            <a:fld id="{24D25268-D044-4C94-835C-BEB4EE3C44FD}" type="slidenum">
              <a:rPr kumimoji="1" lang="ja-JP" altLang="en-US" sz="1600" smtClean="0">
                <a:solidFill>
                  <a:schemeClr val="tx1"/>
                </a:solidFill>
              </a:rPr>
              <a:t>44</a:t>
            </a:fld>
            <a:endParaRPr kumimoji="1" lang="ja-JP" altLang="en-US" sz="1600" dirty="0">
              <a:solidFill>
                <a:schemeClr val="tx1"/>
              </a:solidFill>
            </a:endParaRPr>
          </a:p>
        </p:txBody>
      </p:sp>
      <p:sp>
        <p:nvSpPr>
          <p:cNvPr id="17" name="角丸四角形吹き出し 5"/>
          <p:cNvSpPr/>
          <p:nvPr/>
        </p:nvSpPr>
        <p:spPr>
          <a:xfrm>
            <a:off x="632621" y="1484784"/>
            <a:ext cx="8064896" cy="1080120"/>
          </a:xfrm>
          <a:prstGeom prst="wedgeRoundRectCallout">
            <a:avLst>
              <a:gd name="adj1" fmla="val 39203"/>
              <a:gd name="adj2" fmla="val -79727"/>
              <a:gd name="adj3" fmla="val 16667"/>
            </a:avLst>
          </a:prstGeom>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smtClean="0"/>
              <a:t>この中から女子大生が選ぶ</a:t>
            </a:r>
            <a:r>
              <a:rPr kumimoji="1" lang="en-US" altLang="ja-JP" sz="2400" dirty="0" smtClean="0"/>
              <a:t>TOP3</a:t>
            </a:r>
            <a:r>
              <a:rPr lang="ja-JP" altLang="en-US" sz="2400" dirty="0" smtClean="0"/>
              <a:t>を選んでください。</a:t>
            </a:r>
            <a:endParaRPr lang="en-US" altLang="ja-JP" sz="2400" dirty="0" smtClean="0"/>
          </a:p>
          <a:p>
            <a:pPr algn="ctr"/>
            <a:r>
              <a:rPr lang="ja-JP" altLang="en-US" sz="2400" dirty="0" smtClean="0"/>
              <a:t>ヒント：選ばれたのは１位春　２位夏　３位冬の和菓子でした。</a:t>
            </a:r>
            <a:endParaRPr lang="en-US" altLang="ja-JP" sz="2400" dirty="0" smtClean="0"/>
          </a:p>
        </p:txBody>
      </p:sp>
      <p:sp>
        <p:nvSpPr>
          <p:cNvPr id="18" name="円形吹き出し 6"/>
          <p:cNvSpPr/>
          <p:nvPr/>
        </p:nvSpPr>
        <p:spPr>
          <a:xfrm>
            <a:off x="3683554" y="2709491"/>
            <a:ext cx="4464496" cy="1079549"/>
          </a:xfrm>
          <a:prstGeom prst="wedgeEllipseCallout">
            <a:avLst>
              <a:gd name="adj1" fmla="val 49793"/>
              <a:gd name="adj2" fmla="val -55187"/>
            </a:avLst>
          </a:prstGeom>
          <a:ln w="57150">
            <a:prstDash val="sysDash"/>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2400" dirty="0" smtClean="0"/>
              <a:t>チャレンジできる</a:t>
            </a:r>
            <a:endParaRPr kumimoji="1" lang="en-US" altLang="ja-JP" sz="2400" dirty="0" smtClean="0"/>
          </a:p>
          <a:p>
            <a:pPr algn="ctr"/>
            <a:r>
              <a:rPr kumimoji="1" lang="ja-JP" altLang="en-US" sz="2400" dirty="0" smtClean="0"/>
              <a:t>回数などの告知はなし</a:t>
            </a:r>
            <a:endParaRPr kumimoji="1" lang="ja-JP" altLang="en-US" sz="2400" dirty="0"/>
          </a:p>
        </p:txBody>
      </p:sp>
      <p:sp>
        <p:nvSpPr>
          <p:cNvPr id="19" name="角丸四角形 15"/>
          <p:cNvSpPr/>
          <p:nvPr/>
        </p:nvSpPr>
        <p:spPr>
          <a:xfrm>
            <a:off x="3203848" y="3974291"/>
            <a:ext cx="5688632" cy="2232248"/>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6"/>
          <p:cNvSpPr txBox="1"/>
          <p:nvPr/>
        </p:nvSpPr>
        <p:spPr>
          <a:xfrm>
            <a:off x="3847298" y="4135723"/>
            <a:ext cx="648072" cy="461665"/>
          </a:xfrm>
          <a:prstGeom prst="rect">
            <a:avLst/>
          </a:prstGeom>
          <a:noFill/>
        </p:spPr>
        <p:txBody>
          <a:bodyPr wrap="square" rtlCol="0">
            <a:spAutoFit/>
          </a:bodyPr>
          <a:lstStyle/>
          <a:p>
            <a:r>
              <a:rPr lang="en-US" altLang="ja-JP" sz="2400" dirty="0"/>
              <a:t>1</a:t>
            </a:r>
            <a:r>
              <a:rPr lang="ja-JP" altLang="en-US" sz="2400" dirty="0"/>
              <a:t>位</a:t>
            </a:r>
            <a:endParaRPr kumimoji="1" lang="ja-JP" altLang="en-US" sz="2400" dirty="0"/>
          </a:p>
        </p:txBody>
      </p:sp>
      <p:sp>
        <p:nvSpPr>
          <p:cNvPr id="21" name="テキスト ボックス 17"/>
          <p:cNvSpPr txBox="1"/>
          <p:nvPr/>
        </p:nvSpPr>
        <p:spPr>
          <a:xfrm>
            <a:off x="7410841" y="4129327"/>
            <a:ext cx="781139" cy="461665"/>
          </a:xfrm>
          <a:prstGeom prst="rect">
            <a:avLst/>
          </a:prstGeom>
          <a:noFill/>
        </p:spPr>
        <p:txBody>
          <a:bodyPr wrap="square" rtlCol="0">
            <a:spAutoFit/>
          </a:bodyPr>
          <a:lstStyle/>
          <a:p>
            <a:r>
              <a:rPr lang="en-US" altLang="ja-JP" sz="2400" dirty="0"/>
              <a:t>3</a:t>
            </a:r>
            <a:r>
              <a:rPr lang="ja-JP" altLang="en-US" sz="2400" dirty="0"/>
              <a:t>位</a:t>
            </a:r>
            <a:endParaRPr kumimoji="1" lang="ja-JP" altLang="en-US" sz="2400" dirty="0"/>
          </a:p>
        </p:txBody>
      </p:sp>
      <p:sp>
        <p:nvSpPr>
          <p:cNvPr id="22" name="テキスト ボックス 18"/>
          <p:cNvSpPr txBox="1"/>
          <p:nvPr/>
        </p:nvSpPr>
        <p:spPr>
          <a:xfrm>
            <a:off x="5530288" y="4116449"/>
            <a:ext cx="725821" cy="461665"/>
          </a:xfrm>
          <a:prstGeom prst="rect">
            <a:avLst/>
          </a:prstGeom>
          <a:noFill/>
        </p:spPr>
        <p:txBody>
          <a:bodyPr wrap="square" rtlCol="0">
            <a:spAutoFit/>
          </a:bodyPr>
          <a:lstStyle/>
          <a:p>
            <a:r>
              <a:rPr lang="en-US" altLang="ja-JP" sz="2400" dirty="0" smtClean="0"/>
              <a:t>2</a:t>
            </a:r>
            <a:r>
              <a:rPr lang="ja-JP" altLang="en-US" sz="2400" dirty="0" smtClean="0"/>
              <a:t>位</a:t>
            </a:r>
            <a:endParaRPr kumimoji="1" lang="ja-JP" altLang="en-US" sz="2400" dirty="0"/>
          </a:p>
        </p:txBody>
      </p:sp>
      <p:pic>
        <p:nvPicPr>
          <p:cNvPr id="2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2033" y="4590991"/>
            <a:ext cx="1507050" cy="130854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24" name="正方形/長方形 20"/>
          <p:cNvSpPr/>
          <p:nvPr/>
        </p:nvSpPr>
        <p:spPr>
          <a:xfrm>
            <a:off x="7009323" y="4597387"/>
            <a:ext cx="1584176" cy="1332025"/>
          </a:xfrm>
          <a:prstGeom prst="rect">
            <a:avLst/>
          </a:prstGeom>
          <a:blipFill>
            <a:blip r:embed="rId4" cstate="print">
              <a:extLst>
                <a:ext uri="{28A0092B-C50C-407E-A947-70E740481C1C}">
                  <a14:useLocalDpi xmlns:a14="http://schemas.microsoft.com/office/drawing/2010/main" val="0"/>
                </a:ext>
              </a:extLst>
            </a:blip>
            <a:srcRect/>
            <a:stretch>
              <a:fillRect t="-5000" b="-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 name="正方形/長方形 21"/>
          <p:cNvSpPr/>
          <p:nvPr/>
        </p:nvSpPr>
        <p:spPr>
          <a:xfrm>
            <a:off x="5170496" y="4597388"/>
            <a:ext cx="1550795" cy="1302143"/>
          </a:xfrm>
          <a:prstGeom prst="rect">
            <a:avLst/>
          </a:prstGeom>
          <a:blipFill>
            <a:blip r:embed="rId5">
              <a:extLst>
                <a:ext uri="{28A0092B-C50C-407E-A947-70E740481C1C}">
                  <a14:useLocalDpi xmlns:a14="http://schemas.microsoft.com/office/drawing/2010/main" val="0"/>
                </a:ext>
              </a:extLst>
            </a:blip>
            <a:srcRect/>
            <a:stretch>
              <a:fillRect l="-7000" r="-7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2134620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 字 15"/>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L 字 17"/>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188640"/>
            <a:ext cx="8229600" cy="1143000"/>
          </a:xfrm>
        </p:spPr>
        <p:txBody>
          <a:bodyPr/>
          <a:lstStyle/>
          <a:p>
            <a:r>
              <a:rPr kumimoji="1" lang="ja-JP" altLang="en-US" dirty="0"/>
              <a:t>目標の</a:t>
            </a:r>
            <a:r>
              <a:rPr kumimoji="1" lang="ja-JP" altLang="en-US"/>
              <a:t>可視性が</a:t>
            </a:r>
            <a:r>
              <a:rPr lang="ja-JP" altLang="en-US" smtClean="0"/>
              <a:t>高</a:t>
            </a:r>
            <a:r>
              <a:rPr kumimoji="1" lang="ja-JP" altLang="en-US" smtClean="0"/>
              <a:t>い</a:t>
            </a:r>
            <a:r>
              <a:rPr kumimoji="1" lang="ja-JP" altLang="en-US" dirty="0"/>
              <a:t>タイプ</a:t>
            </a:r>
          </a:p>
        </p:txBody>
      </p:sp>
      <p:sp>
        <p:nvSpPr>
          <p:cNvPr id="4" name="スライド番号プレースホルダー 3"/>
          <p:cNvSpPr>
            <a:spLocks noGrp="1"/>
          </p:cNvSpPr>
          <p:nvPr>
            <p:ph type="sldNum" sz="quarter" idx="12"/>
          </p:nvPr>
        </p:nvSpPr>
        <p:spPr>
          <a:xfrm>
            <a:off x="8450107" y="6309320"/>
            <a:ext cx="494820" cy="365125"/>
          </a:xfrm>
        </p:spPr>
        <p:txBody>
          <a:bodyPr/>
          <a:lstStyle/>
          <a:p>
            <a:fld id="{24D25268-D044-4C94-835C-BEB4EE3C44FD}" type="slidenum">
              <a:rPr kumimoji="1" lang="ja-JP" altLang="en-US" sz="1600" smtClean="0">
                <a:solidFill>
                  <a:schemeClr val="tx1"/>
                </a:solidFill>
              </a:rPr>
              <a:t>45</a:t>
            </a:fld>
            <a:endParaRPr kumimoji="1" lang="ja-JP" altLang="en-US" dirty="0">
              <a:solidFill>
                <a:schemeClr val="tx1"/>
              </a:solidFill>
            </a:endParaRPr>
          </a:p>
        </p:txBody>
      </p:sp>
      <p:sp>
        <p:nvSpPr>
          <p:cNvPr id="6" name="角丸四角形吹き出し 5"/>
          <p:cNvSpPr/>
          <p:nvPr/>
        </p:nvSpPr>
        <p:spPr>
          <a:xfrm>
            <a:off x="528603" y="1484784"/>
            <a:ext cx="8064896" cy="1080120"/>
          </a:xfrm>
          <a:prstGeom prst="wedgeRoundRectCallout">
            <a:avLst>
              <a:gd name="adj1" fmla="val 41012"/>
              <a:gd name="adj2" fmla="val -74323"/>
              <a:gd name="adj3" fmla="val 16667"/>
            </a:avLst>
          </a:prstGeom>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smtClean="0"/>
              <a:t>この中から女子大生が選ぶ</a:t>
            </a:r>
            <a:r>
              <a:rPr kumimoji="1" lang="en-US" altLang="ja-JP" sz="2400" dirty="0" smtClean="0"/>
              <a:t>TOP3</a:t>
            </a:r>
            <a:r>
              <a:rPr lang="ja-JP" altLang="en-US" sz="2400" dirty="0" smtClean="0"/>
              <a:t>を選んでください。</a:t>
            </a:r>
            <a:endParaRPr lang="en-US" altLang="ja-JP" sz="2400" dirty="0" smtClean="0"/>
          </a:p>
          <a:p>
            <a:pPr algn="ctr"/>
            <a:r>
              <a:rPr lang="ja-JP" altLang="en-US" sz="2400" dirty="0" smtClean="0"/>
              <a:t>ヒント：選ばれたのは１位春　２位夏　３位冬の和菓子でした。</a:t>
            </a:r>
            <a:endParaRPr lang="en-US" altLang="ja-JP" sz="2400" dirty="0" smtClean="0"/>
          </a:p>
        </p:txBody>
      </p:sp>
      <p:sp>
        <p:nvSpPr>
          <p:cNvPr id="7" name="円形吹き出し 6"/>
          <p:cNvSpPr/>
          <p:nvPr/>
        </p:nvSpPr>
        <p:spPr>
          <a:xfrm>
            <a:off x="3847298" y="2824207"/>
            <a:ext cx="4464496" cy="1079549"/>
          </a:xfrm>
          <a:prstGeom prst="wedgeEllipseCallout">
            <a:avLst>
              <a:gd name="adj1" fmla="val 44563"/>
              <a:gd name="adj2" fmla="val -62395"/>
            </a:avLst>
          </a:prstGeom>
          <a:ln w="57150">
            <a:solidFill>
              <a:srgbClr val="FF3399"/>
            </a:solidFill>
            <a:prstDash val="solid"/>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2400" dirty="0" smtClean="0"/>
              <a:t>チャレンジできる</a:t>
            </a:r>
            <a:endParaRPr kumimoji="1" lang="en-US" altLang="ja-JP" sz="2400" dirty="0" smtClean="0"/>
          </a:p>
          <a:p>
            <a:pPr algn="ctr"/>
            <a:r>
              <a:rPr kumimoji="1" lang="ja-JP" altLang="en-US" sz="2400" dirty="0" smtClean="0"/>
              <a:t>回数は３回です</a:t>
            </a:r>
            <a:endParaRPr kumimoji="1" lang="ja-JP" altLang="en-US" sz="2400" dirty="0"/>
          </a:p>
        </p:txBody>
      </p:sp>
      <p:sp>
        <p:nvSpPr>
          <p:cNvPr id="8" name="角丸四角形 15"/>
          <p:cNvSpPr/>
          <p:nvPr/>
        </p:nvSpPr>
        <p:spPr>
          <a:xfrm>
            <a:off x="3048882" y="4147275"/>
            <a:ext cx="5688632" cy="2232248"/>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16"/>
          <p:cNvSpPr txBox="1"/>
          <p:nvPr/>
        </p:nvSpPr>
        <p:spPr>
          <a:xfrm>
            <a:off x="3847298" y="4135723"/>
            <a:ext cx="648072" cy="461665"/>
          </a:xfrm>
          <a:prstGeom prst="rect">
            <a:avLst/>
          </a:prstGeom>
          <a:noFill/>
        </p:spPr>
        <p:txBody>
          <a:bodyPr wrap="square" rtlCol="0">
            <a:spAutoFit/>
          </a:bodyPr>
          <a:lstStyle/>
          <a:p>
            <a:r>
              <a:rPr lang="en-US" altLang="ja-JP" sz="2400" dirty="0"/>
              <a:t>1</a:t>
            </a:r>
            <a:r>
              <a:rPr lang="ja-JP" altLang="en-US" sz="2400" dirty="0"/>
              <a:t>位</a:t>
            </a:r>
            <a:endParaRPr kumimoji="1" lang="ja-JP" altLang="en-US" sz="2400" dirty="0"/>
          </a:p>
        </p:txBody>
      </p:sp>
      <p:sp>
        <p:nvSpPr>
          <p:cNvPr id="10" name="テキスト ボックス 17"/>
          <p:cNvSpPr txBox="1"/>
          <p:nvPr/>
        </p:nvSpPr>
        <p:spPr>
          <a:xfrm>
            <a:off x="7410841" y="4129327"/>
            <a:ext cx="781139" cy="461665"/>
          </a:xfrm>
          <a:prstGeom prst="rect">
            <a:avLst/>
          </a:prstGeom>
          <a:noFill/>
        </p:spPr>
        <p:txBody>
          <a:bodyPr wrap="square" rtlCol="0">
            <a:spAutoFit/>
          </a:bodyPr>
          <a:lstStyle/>
          <a:p>
            <a:r>
              <a:rPr lang="en-US" altLang="ja-JP" sz="2400" dirty="0"/>
              <a:t>3</a:t>
            </a:r>
            <a:r>
              <a:rPr lang="ja-JP" altLang="en-US" sz="2400" dirty="0"/>
              <a:t>位</a:t>
            </a:r>
            <a:endParaRPr kumimoji="1" lang="ja-JP" altLang="en-US" sz="2400" dirty="0"/>
          </a:p>
        </p:txBody>
      </p:sp>
      <p:sp>
        <p:nvSpPr>
          <p:cNvPr id="11" name="テキスト ボックス 18"/>
          <p:cNvSpPr txBox="1"/>
          <p:nvPr/>
        </p:nvSpPr>
        <p:spPr>
          <a:xfrm>
            <a:off x="5530288" y="4116449"/>
            <a:ext cx="725821" cy="461665"/>
          </a:xfrm>
          <a:prstGeom prst="rect">
            <a:avLst/>
          </a:prstGeom>
          <a:noFill/>
        </p:spPr>
        <p:txBody>
          <a:bodyPr wrap="square" rtlCol="0">
            <a:spAutoFit/>
          </a:bodyPr>
          <a:lstStyle/>
          <a:p>
            <a:r>
              <a:rPr lang="en-US" altLang="ja-JP" sz="2400" dirty="0" smtClean="0"/>
              <a:t>2</a:t>
            </a:r>
            <a:r>
              <a:rPr lang="ja-JP" altLang="en-US" sz="2400" dirty="0" smtClean="0"/>
              <a:t>位</a:t>
            </a:r>
            <a:endParaRPr kumimoji="1" lang="ja-JP" altLang="en-US" sz="2400"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2033" y="4590991"/>
            <a:ext cx="1507050" cy="130854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13" name="正方形/長方形 20"/>
          <p:cNvSpPr/>
          <p:nvPr/>
        </p:nvSpPr>
        <p:spPr>
          <a:xfrm>
            <a:off x="7009323" y="4597387"/>
            <a:ext cx="1584176" cy="1332025"/>
          </a:xfrm>
          <a:prstGeom prst="rect">
            <a:avLst/>
          </a:prstGeom>
          <a:blipFill>
            <a:blip r:embed="rId3" cstate="print">
              <a:extLst>
                <a:ext uri="{28A0092B-C50C-407E-A947-70E740481C1C}">
                  <a14:useLocalDpi xmlns:a14="http://schemas.microsoft.com/office/drawing/2010/main" val="0"/>
                </a:ext>
              </a:extLst>
            </a:blip>
            <a:srcRect/>
            <a:stretch>
              <a:fillRect t="-5000" b="-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正方形/長方形 21"/>
          <p:cNvSpPr/>
          <p:nvPr/>
        </p:nvSpPr>
        <p:spPr>
          <a:xfrm>
            <a:off x="5170496" y="4597388"/>
            <a:ext cx="1550795" cy="1302143"/>
          </a:xfrm>
          <a:prstGeom prst="rect">
            <a:avLst/>
          </a:prstGeom>
          <a:blipFill>
            <a:blip r:embed="rId4">
              <a:extLst>
                <a:ext uri="{28A0092B-C50C-407E-A947-70E740481C1C}">
                  <a14:useLocalDpi xmlns:a14="http://schemas.microsoft.com/office/drawing/2010/main" val="0"/>
                </a:ext>
              </a:extLst>
            </a:blip>
            <a:srcRect/>
            <a:stretch>
              <a:fillRect l="-7000" r="-7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7" name="図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3463746"/>
            <a:ext cx="2408100" cy="3019110"/>
          </a:xfrm>
          <a:prstGeom prst="rect">
            <a:avLst/>
          </a:prstGeom>
        </p:spPr>
      </p:pic>
      <p:sp>
        <p:nvSpPr>
          <p:cNvPr id="3" name="雲形吹き出し 2"/>
          <p:cNvSpPr/>
          <p:nvPr/>
        </p:nvSpPr>
        <p:spPr>
          <a:xfrm>
            <a:off x="742514" y="3124397"/>
            <a:ext cx="2599519" cy="1424337"/>
          </a:xfrm>
          <a:prstGeom prst="cloudCallout">
            <a:avLst>
              <a:gd name="adj1" fmla="val -31399"/>
              <a:gd name="adj2" fmla="val 71946"/>
            </a:avLst>
          </a:prstGeom>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600" b="1" dirty="0"/>
              <a:t>３回ですべて当てればいいのか！</a:t>
            </a:r>
            <a:endParaRPr kumimoji="1" lang="ja-JP" altLang="en-US" sz="1600" dirty="0"/>
          </a:p>
        </p:txBody>
      </p:sp>
    </p:spTree>
    <p:extLst>
      <p:ext uri="{BB962C8B-B14F-4D97-AF65-F5344CB8AC3E}">
        <p14:creationId xmlns:p14="http://schemas.microsoft.com/office/powerpoint/2010/main" val="12819835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L 字 17"/>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L 字 18"/>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片側の 2 つの角を丸めた四角形 6"/>
          <p:cNvSpPr/>
          <p:nvPr/>
        </p:nvSpPr>
        <p:spPr>
          <a:xfrm>
            <a:off x="1234316" y="2492896"/>
            <a:ext cx="5976664" cy="2160240"/>
          </a:xfrm>
          <a:prstGeom prst="round2Same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目標の可視性が高いタイプ</a:t>
            </a:r>
            <a:endParaRPr kumimoji="1" lang="ja-JP" altLang="en-US" dirty="0"/>
          </a:p>
        </p:txBody>
      </p:sp>
      <p:sp>
        <p:nvSpPr>
          <p:cNvPr id="3" name="コンテンツ プレースホルダー 2"/>
          <p:cNvSpPr>
            <a:spLocks noGrp="1"/>
          </p:cNvSpPr>
          <p:nvPr>
            <p:ph idx="1"/>
          </p:nvPr>
        </p:nvSpPr>
        <p:spPr>
          <a:xfrm>
            <a:off x="467544" y="1484784"/>
            <a:ext cx="8229600" cy="532656"/>
          </a:xfrm>
        </p:spPr>
        <p:txBody>
          <a:bodyPr>
            <a:normAutofit lnSpcReduction="10000"/>
          </a:bodyPr>
          <a:lstStyle/>
          <a:p>
            <a:pPr marL="0" indent="0">
              <a:buNone/>
            </a:pPr>
            <a:r>
              <a:rPr kumimoji="1" lang="ja-JP" altLang="en-US" dirty="0" smtClean="0"/>
              <a:t>目標の可視性を高めるために・・・</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46</a:t>
            </a:fld>
            <a:endParaRPr kumimoji="1" lang="ja-JP" altLang="en-US"/>
          </a:p>
        </p:txBody>
      </p:sp>
      <p:sp>
        <p:nvSpPr>
          <p:cNvPr id="5" name="正方形/長方形 4"/>
          <p:cNvSpPr/>
          <p:nvPr/>
        </p:nvSpPr>
        <p:spPr>
          <a:xfrm>
            <a:off x="681258" y="2252869"/>
            <a:ext cx="2656295" cy="480053"/>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smtClean="0"/>
              <a:t>一回目の回答者の選択</a:t>
            </a:r>
            <a:endParaRPr kumimoji="1" lang="ja-JP" altLang="en-US"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0467" y="3160048"/>
            <a:ext cx="1353482" cy="117520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11" name="テキスト ボックス 10"/>
          <p:cNvSpPr txBox="1"/>
          <p:nvPr/>
        </p:nvSpPr>
        <p:spPr>
          <a:xfrm>
            <a:off x="1862050" y="2821867"/>
            <a:ext cx="627181" cy="369332"/>
          </a:xfrm>
          <a:prstGeom prst="rect">
            <a:avLst/>
          </a:prstGeom>
          <a:noFill/>
        </p:spPr>
        <p:txBody>
          <a:bodyPr wrap="square" rtlCol="0">
            <a:spAutoFit/>
          </a:bodyPr>
          <a:lstStyle/>
          <a:p>
            <a:r>
              <a:rPr kumimoji="1" lang="ja-JP" altLang="en-US" dirty="0" smtClean="0"/>
              <a:t>１位</a:t>
            </a:r>
            <a:endParaRPr kumimoji="1" lang="ja-JP" altLang="en-US" dirty="0"/>
          </a:p>
        </p:txBody>
      </p:sp>
      <p:sp>
        <p:nvSpPr>
          <p:cNvPr id="12" name="テキスト ボックス 11"/>
          <p:cNvSpPr txBox="1"/>
          <p:nvPr/>
        </p:nvSpPr>
        <p:spPr>
          <a:xfrm>
            <a:off x="3665251" y="2834368"/>
            <a:ext cx="627181" cy="369332"/>
          </a:xfrm>
          <a:prstGeom prst="rect">
            <a:avLst/>
          </a:prstGeom>
          <a:noFill/>
        </p:spPr>
        <p:txBody>
          <a:bodyPr wrap="square" rtlCol="0">
            <a:spAutoFit/>
          </a:bodyPr>
          <a:lstStyle/>
          <a:p>
            <a:r>
              <a:rPr lang="en-US" altLang="ja-JP" dirty="0"/>
              <a:t>2</a:t>
            </a:r>
            <a:r>
              <a:rPr kumimoji="1" lang="ja-JP" altLang="en-US" dirty="0" smtClean="0"/>
              <a:t>位</a:t>
            </a:r>
            <a:endParaRPr kumimoji="1" lang="ja-JP" altLang="en-US" dirty="0"/>
          </a:p>
        </p:txBody>
      </p:sp>
      <p:sp>
        <p:nvSpPr>
          <p:cNvPr id="13" name="テキスト ボックス 12"/>
          <p:cNvSpPr txBox="1"/>
          <p:nvPr/>
        </p:nvSpPr>
        <p:spPr>
          <a:xfrm>
            <a:off x="5575296" y="2821867"/>
            <a:ext cx="627181" cy="369332"/>
          </a:xfrm>
          <a:prstGeom prst="rect">
            <a:avLst/>
          </a:prstGeom>
          <a:noFill/>
        </p:spPr>
        <p:txBody>
          <a:bodyPr wrap="square" rtlCol="0">
            <a:spAutoFit/>
          </a:bodyPr>
          <a:lstStyle/>
          <a:p>
            <a:r>
              <a:rPr lang="en-US" altLang="ja-JP" dirty="0"/>
              <a:t>3</a:t>
            </a:r>
            <a:r>
              <a:rPr kumimoji="1" lang="ja-JP" altLang="en-US" dirty="0" smtClean="0"/>
              <a:t>位</a:t>
            </a:r>
            <a:endParaRPr kumimoji="1" lang="ja-JP" altLang="en-US" dirty="0"/>
          </a:p>
        </p:txBody>
      </p:sp>
      <p:sp>
        <p:nvSpPr>
          <p:cNvPr id="20" name="正方形/長方形 17"/>
          <p:cNvSpPr/>
          <p:nvPr/>
        </p:nvSpPr>
        <p:spPr>
          <a:xfrm>
            <a:off x="3351661" y="3173655"/>
            <a:ext cx="1334300" cy="1187960"/>
          </a:xfrm>
          <a:prstGeom prst="rect">
            <a:avLst/>
          </a:prstGeom>
          <a:blipFill>
            <a:blip r:embed="rId3">
              <a:extLst>
                <a:ext uri="{28A0092B-C50C-407E-A947-70E740481C1C}">
                  <a14:useLocalDpi xmlns:a14="http://schemas.microsoft.com/office/drawing/2010/main" val="0"/>
                </a:ext>
              </a:extLst>
            </a:blip>
            <a:srcRect/>
            <a:stretch>
              <a:fillRect l="-15000" r="-15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ドーナツ 13"/>
          <p:cNvSpPr/>
          <p:nvPr/>
        </p:nvSpPr>
        <p:spPr>
          <a:xfrm>
            <a:off x="1741983" y="3254308"/>
            <a:ext cx="937696" cy="1015182"/>
          </a:xfrm>
          <a:prstGeom prst="donut">
            <a:avLst>
              <a:gd name="adj" fmla="val 731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1" name="正方形/長方形 18"/>
          <p:cNvSpPr/>
          <p:nvPr/>
        </p:nvSpPr>
        <p:spPr>
          <a:xfrm>
            <a:off x="5261706" y="3171273"/>
            <a:ext cx="1334300" cy="1187960"/>
          </a:xfrm>
          <a:prstGeom prst="rect">
            <a:avLst/>
          </a:prstGeom>
          <a:blipFill>
            <a:blip r:embed="rId4" cstate="print">
              <a:extLst>
                <a:ext uri="{28A0092B-C50C-407E-A947-70E740481C1C}">
                  <a14:useLocalDpi xmlns:a14="http://schemas.microsoft.com/office/drawing/2010/main" val="0"/>
                </a:ext>
              </a:extLst>
            </a:blip>
            <a:srcRect/>
            <a:stretch>
              <a:fillRect t="-2000" b="-2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乗算記号 14"/>
          <p:cNvSpPr/>
          <p:nvPr/>
        </p:nvSpPr>
        <p:spPr>
          <a:xfrm>
            <a:off x="3534683" y="3254308"/>
            <a:ext cx="1033004" cy="1015182"/>
          </a:xfrm>
          <a:prstGeom prst="mathMultiply">
            <a:avLst>
              <a:gd name="adj1" fmla="val 128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乗算記号 15"/>
          <p:cNvSpPr/>
          <p:nvPr/>
        </p:nvSpPr>
        <p:spPr>
          <a:xfrm>
            <a:off x="5408724" y="3254308"/>
            <a:ext cx="1033004" cy="1015182"/>
          </a:xfrm>
          <a:prstGeom prst="mathMultiply">
            <a:avLst>
              <a:gd name="adj1" fmla="val 128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吹き出し 16"/>
          <p:cNvSpPr/>
          <p:nvPr/>
        </p:nvSpPr>
        <p:spPr>
          <a:xfrm>
            <a:off x="2022443" y="5013176"/>
            <a:ext cx="6141683" cy="864096"/>
          </a:xfrm>
          <a:prstGeom prst="wedgeRoundRectCallout">
            <a:avLst>
              <a:gd name="adj1" fmla="val 56674"/>
              <a:gd name="adj2" fmla="val -43643"/>
              <a:gd name="adj3" fmla="val 16667"/>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t>１位は正解です。２位と３位は不正解です。</a:t>
            </a:r>
            <a:endParaRPr kumimoji="1" lang="ja-JP" altLang="en-US" sz="2400" dirty="0"/>
          </a:p>
        </p:txBody>
      </p:sp>
    </p:spTree>
    <p:extLst>
      <p:ext uri="{BB962C8B-B14F-4D97-AF65-F5344CB8AC3E}">
        <p14:creationId xmlns:p14="http://schemas.microsoft.com/office/powerpoint/2010/main" val="31832249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 字 18"/>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L 字 19"/>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目標の可視性が高いタイプ</a:t>
            </a:r>
            <a:endParaRPr kumimoji="1" lang="ja-JP" altLang="en-US" dirty="0"/>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47</a:t>
            </a:fld>
            <a:endParaRPr kumimoji="1" lang="ja-JP" altLang="en-US"/>
          </a:p>
        </p:txBody>
      </p:sp>
      <p:sp>
        <p:nvSpPr>
          <p:cNvPr id="21" name="片側の 2 つの角を丸めた四角形 4"/>
          <p:cNvSpPr/>
          <p:nvPr/>
        </p:nvSpPr>
        <p:spPr>
          <a:xfrm>
            <a:off x="1115616" y="2041034"/>
            <a:ext cx="5832648" cy="1944216"/>
          </a:xfrm>
          <a:prstGeom prst="round2Same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5"/>
          <p:cNvSpPr/>
          <p:nvPr/>
        </p:nvSpPr>
        <p:spPr>
          <a:xfrm>
            <a:off x="475044" y="1628800"/>
            <a:ext cx="2592288" cy="432048"/>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smtClean="0"/>
              <a:t>一回目の回答者の選択</a:t>
            </a:r>
            <a:endParaRPr kumimoji="1" lang="ja-JP" altLang="en-US" dirty="0"/>
          </a:p>
        </p:txBody>
      </p:sp>
      <p:pic>
        <p:nvPicPr>
          <p:cNvPr id="2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3415" y="2668257"/>
            <a:ext cx="1218134" cy="1057680"/>
          </a:xfrm>
          <a:prstGeom prst="rect">
            <a:avLst/>
          </a:prstGeom>
          <a:solidFill>
            <a:srgbClr val="FFFFFF">
              <a:shade val="85000"/>
            </a:srgbClr>
          </a:solidFill>
          <a:ln w="88900" cap="sq">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pic>
      <p:sp>
        <p:nvSpPr>
          <p:cNvPr id="24" name="正方形/長方形 21"/>
          <p:cNvSpPr/>
          <p:nvPr/>
        </p:nvSpPr>
        <p:spPr>
          <a:xfrm>
            <a:off x="5339186" y="2668257"/>
            <a:ext cx="1253493" cy="1045179"/>
          </a:xfrm>
          <a:prstGeom prst="rect">
            <a:avLst/>
          </a:prstGeom>
          <a:blipFill>
            <a:blip r:embed="rId3" cstate="print">
              <a:extLst>
                <a:ext uri="{28A0092B-C50C-407E-A947-70E740481C1C}">
                  <a14:useLocalDpi xmlns:a14="http://schemas.microsoft.com/office/drawing/2010/main" val="0"/>
                </a:ext>
              </a:extLst>
            </a:blip>
            <a:srcRect/>
            <a:stretch>
              <a:fillRect l="-7000" r="-7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 name="テキスト ボックス 9"/>
          <p:cNvSpPr txBox="1"/>
          <p:nvPr/>
        </p:nvSpPr>
        <p:spPr>
          <a:xfrm>
            <a:off x="1922705" y="2160492"/>
            <a:ext cx="612068" cy="369332"/>
          </a:xfrm>
          <a:prstGeom prst="rect">
            <a:avLst/>
          </a:prstGeom>
          <a:noFill/>
        </p:spPr>
        <p:txBody>
          <a:bodyPr wrap="square" rtlCol="0">
            <a:spAutoFit/>
          </a:bodyPr>
          <a:lstStyle/>
          <a:p>
            <a:r>
              <a:rPr kumimoji="1" lang="ja-JP" altLang="en-US" dirty="0" smtClean="0"/>
              <a:t>１位</a:t>
            </a:r>
            <a:endParaRPr kumimoji="1" lang="ja-JP" altLang="en-US" dirty="0"/>
          </a:p>
        </p:txBody>
      </p:sp>
      <p:sp>
        <p:nvSpPr>
          <p:cNvPr id="26" name="テキスト ボックス 10"/>
          <p:cNvSpPr txBox="1"/>
          <p:nvPr/>
        </p:nvSpPr>
        <p:spPr>
          <a:xfrm>
            <a:off x="3725906" y="2172993"/>
            <a:ext cx="612068" cy="369332"/>
          </a:xfrm>
          <a:prstGeom prst="rect">
            <a:avLst/>
          </a:prstGeom>
          <a:noFill/>
        </p:spPr>
        <p:txBody>
          <a:bodyPr wrap="square" rtlCol="0">
            <a:spAutoFit/>
          </a:bodyPr>
          <a:lstStyle/>
          <a:p>
            <a:r>
              <a:rPr lang="en-US" altLang="ja-JP" dirty="0"/>
              <a:t>2</a:t>
            </a:r>
            <a:r>
              <a:rPr kumimoji="1" lang="ja-JP" altLang="en-US" dirty="0" smtClean="0"/>
              <a:t>位</a:t>
            </a:r>
            <a:endParaRPr kumimoji="1" lang="ja-JP" altLang="en-US" dirty="0"/>
          </a:p>
        </p:txBody>
      </p:sp>
      <p:sp>
        <p:nvSpPr>
          <p:cNvPr id="27" name="テキスト ボックス 11"/>
          <p:cNvSpPr txBox="1"/>
          <p:nvPr/>
        </p:nvSpPr>
        <p:spPr>
          <a:xfrm>
            <a:off x="5635951" y="2160492"/>
            <a:ext cx="612068" cy="369332"/>
          </a:xfrm>
          <a:prstGeom prst="rect">
            <a:avLst/>
          </a:prstGeom>
          <a:noFill/>
        </p:spPr>
        <p:txBody>
          <a:bodyPr wrap="square" rtlCol="0">
            <a:spAutoFit/>
          </a:bodyPr>
          <a:lstStyle/>
          <a:p>
            <a:r>
              <a:rPr lang="en-US" altLang="ja-JP" dirty="0"/>
              <a:t>3</a:t>
            </a:r>
            <a:r>
              <a:rPr kumimoji="1" lang="ja-JP" altLang="en-US" dirty="0" smtClean="0"/>
              <a:t>位</a:t>
            </a:r>
            <a:endParaRPr kumimoji="1" lang="ja-JP" altLang="en-US" dirty="0"/>
          </a:p>
        </p:txBody>
      </p:sp>
      <p:sp>
        <p:nvSpPr>
          <p:cNvPr id="28" name="正方形/長方形 19"/>
          <p:cNvSpPr/>
          <p:nvPr/>
        </p:nvSpPr>
        <p:spPr>
          <a:xfrm>
            <a:off x="3477807" y="2621324"/>
            <a:ext cx="1228171" cy="1101186"/>
          </a:xfrm>
          <a:prstGeom prst="rect">
            <a:avLst/>
          </a:prstGeom>
          <a:blipFill>
            <a:blip r:embed="rId4">
              <a:extLst>
                <a:ext uri="{28A0092B-C50C-407E-A947-70E740481C1C}">
                  <a14:useLocalDpi xmlns:a14="http://schemas.microsoft.com/office/drawing/2010/main" val="0"/>
                </a:ext>
              </a:extLst>
            </a:blip>
            <a:srcRect/>
            <a:stretch>
              <a:fillRect l="-18000" r="-18000"/>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0" name="乗算記号 14"/>
          <p:cNvSpPr/>
          <p:nvPr/>
        </p:nvSpPr>
        <p:spPr>
          <a:xfrm>
            <a:off x="3587837" y="2734014"/>
            <a:ext cx="1008112" cy="913664"/>
          </a:xfrm>
          <a:prstGeom prst="mathMultiply">
            <a:avLst>
              <a:gd name="adj1" fmla="val 128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吹き出し 15"/>
          <p:cNvSpPr/>
          <p:nvPr/>
        </p:nvSpPr>
        <p:spPr>
          <a:xfrm>
            <a:off x="7272299" y="2160492"/>
            <a:ext cx="1512168" cy="1368152"/>
          </a:xfrm>
          <a:prstGeom prst="wedgeRectCallout">
            <a:avLst>
              <a:gd name="adj1" fmla="val -85162"/>
              <a:gd name="adj2" fmla="val 26950"/>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このカードは</a:t>
            </a:r>
            <a:r>
              <a:rPr kumimoji="1" lang="ja-JP" altLang="en-US" sz="3200" dirty="0" smtClean="0">
                <a:solidFill>
                  <a:srgbClr val="FF0000"/>
                </a:solidFill>
              </a:rPr>
              <a:t>２位</a:t>
            </a:r>
            <a:endParaRPr kumimoji="1" lang="ja-JP" altLang="en-US" sz="3200" dirty="0">
              <a:solidFill>
                <a:srgbClr val="FF0000"/>
              </a:solidFill>
            </a:endParaRPr>
          </a:p>
        </p:txBody>
      </p:sp>
      <p:sp>
        <p:nvSpPr>
          <p:cNvPr id="32" name="角丸四角形吹き出し 16"/>
          <p:cNvSpPr/>
          <p:nvPr/>
        </p:nvSpPr>
        <p:spPr>
          <a:xfrm>
            <a:off x="1635137" y="4293096"/>
            <a:ext cx="6141683" cy="864096"/>
          </a:xfrm>
          <a:prstGeom prst="wedgeRoundRectCallout">
            <a:avLst>
              <a:gd name="adj1" fmla="val 56674"/>
              <a:gd name="adj2" fmla="val -43643"/>
              <a:gd name="adj3" fmla="val 16667"/>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smtClean="0"/>
              <a:t>すべて不正解</a:t>
            </a:r>
            <a:r>
              <a:rPr lang="ja-JP" altLang="en-US" sz="2400" dirty="0"/>
              <a:t>です。</a:t>
            </a:r>
            <a:endParaRPr kumimoji="1" lang="ja-JP" altLang="en-US" sz="2400" dirty="0"/>
          </a:p>
        </p:txBody>
      </p:sp>
      <p:sp>
        <p:nvSpPr>
          <p:cNvPr id="33" name="角丸四角形吹き出し 17"/>
          <p:cNvSpPr/>
          <p:nvPr/>
        </p:nvSpPr>
        <p:spPr>
          <a:xfrm>
            <a:off x="1638278" y="5373216"/>
            <a:ext cx="6285699" cy="1080120"/>
          </a:xfrm>
          <a:prstGeom prst="wedgeRoundRectCallout">
            <a:avLst>
              <a:gd name="adj1" fmla="val 56392"/>
              <a:gd name="adj2" fmla="val -52778"/>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smtClean="0"/>
              <a:t>カード</a:t>
            </a:r>
            <a:r>
              <a:rPr kumimoji="1" lang="ja-JP" altLang="en-US" sz="2400" dirty="0" smtClean="0"/>
              <a:t>のうち１枚が</a:t>
            </a:r>
            <a:endParaRPr kumimoji="1" lang="en-US" altLang="ja-JP" sz="2400" dirty="0" smtClean="0"/>
          </a:p>
          <a:p>
            <a:pPr algn="ctr"/>
            <a:r>
              <a:rPr lang="en-US" altLang="ja-JP" sz="2400" dirty="0"/>
              <a:t>TOP3</a:t>
            </a:r>
            <a:r>
              <a:rPr kumimoji="1" lang="ja-JP" altLang="en-US" sz="2400" dirty="0" smtClean="0"/>
              <a:t>ランクインしているものです。</a:t>
            </a:r>
            <a:endParaRPr kumimoji="1" lang="ja-JP" altLang="en-US" sz="2400" dirty="0"/>
          </a:p>
        </p:txBody>
      </p:sp>
      <p:sp>
        <p:nvSpPr>
          <p:cNvPr id="34" name="二等辺三角形 18"/>
          <p:cNvSpPr/>
          <p:nvPr/>
        </p:nvSpPr>
        <p:spPr>
          <a:xfrm>
            <a:off x="5629562" y="2884812"/>
            <a:ext cx="694579" cy="612068"/>
          </a:xfrm>
          <a:prstGeom prst="triangle">
            <a:avLst>
              <a:gd name="adj" fmla="val 48731"/>
            </a:avLst>
          </a:prstGeom>
          <a:noFill/>
          <a:ln w="76200">
            <a:solidFill>
              <a:schemeClr val="accent6"/>
            </a:solidFill>
          </a:ln>
        </p:spPr>
        <p:style>
          <a:lnRef idx="2">
            <a:schemeClr val="accent4">
              <a:shade val="50000"/>
            </a:schemeClr>
          </a:lnRef>
          <a:fillRef idx="1">
            <a:schemeClr val="accent4"/>
          </a:fillRef>
          <a:effectRef idx="0">
            <a:schemeClr val="accent4"/>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kumimoji="1" lang="ja-JP" altLang="en-US"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5" name="二等辺三角形 18"/>
          <p:cNvSpPr/>
          <p:nvPr/>
        </p:nvSpPr>
        <p:spPr>
          <a:xfrm>
            <a:off x="1771188" y="2751598"/>
            <a:ext cx="928604" cy="896080"/>
          </a:xfrm>
          <a:prstGeom prst="mathMultiply">
            <a:avLst>
              <a:gd name="adj1" fmla="val 1043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kumimoji="1" lang="ja-JP" altLang="en-US"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1874274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556792"/>
            <a:ext cx="8856984" cy="1944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L 字 6"/>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L 字 7"/>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仮</a:t>
            </a:r>
            <a:r>
              <a:rPr lang="ja-JP" altLang="en-US"/>
              <a:t>説２</a:t>
            </a:r>
            <a:r>
              <a:rPr lang="ja-JP" altLang="en-US" dirty="0"/>
              <a:t>　</a:t>
            </a:r>
            <a:r>
              <a:rPr lang="en-US" altLang="ja-JP"/>
              <a:t>T</a:t>
            </a:r>
            <a:r>
              <a:rPr lang="ja-JP" altLang="en-US"/>
              <a:t>検定</a:t>
            </a:r>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48</a:t>
            </a:fld>
            <a:endParaRPr kumimoji="1" lang="ja-JP" altLang="en-US"/>
          </a:p>
        </p:txBody>
      </p:sp>
      <p:sp>
        <p:nvSpPr>
          <p:cNvPr id="3" name="角丸四角形吹き出し 4"/>
          <p:cNvSpPr/>
          <p:nvPr/>
        </p:nvSpPr>
        <p:spPr>
          <a:xfrm>
            <a:off x="2267744" y="3501008"/>
            <a:ext cx="6336704" cy="936104"/>
          </a:xfrm>
          <a:prstGeom prst="wedgeRoundRectCallout">
            <a:avLst>
              <a:gd name="adj1" fmla="val -6050"/>
              <a:gd name="adj2" fmla="val -64142"/>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smtClean="0"/>
              <a:t>目標の可視性プロセスがあるゲーミフィケーションの方が</a:t>
            </a:r>
            <a:endParaRPr lang="en-US" altLang="ja-JP" dirty="0" smtClean="0"/>
          </a:p>
          <a:p>
            <a:pPr algn="ctr"/>
            <a:r>
              <a:rPr lang="ja-JP" altLang="en-US" dirty="0" smtClean="0"/>
              <a:t>想起</a:t>
            </a:r>
            <a:r>
              <a:rPr lang="ja-JP" altLang="en-US" dirty="0"/>
              <a:t>の数が多い</a:t>
            </a:r>
          </a:p>
        </p:txBody>
      </p:sp>
      <p:sp>
        <p:nvSpPr>
          <p:cNvPr id="12" name="円/楕円 9"/>
          <p:cNvSpPr/>
          <p:nvPr/>
        </p:nvSpPr>
        <p:spPr>
          <a:xfrm>
            <a:off x="5292080" y="2708920"/>
            <a:ext cx="64807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0"/>
          <p:cNvSpPr/>
          <p:nvPr/>
        </p:nvSpPr>
        <p:spPr>
          <a:xfrm>
            <a:off x="5292080" y="3001997"/>
            <a:ext cx="64807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108806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D25268-D044-4C94-835C-BEB4EE3C44FD}" type="slidenum">
              <a:rPr kumimoji="1" lang="ja-JP" altLang="en-US" smtClean="0"/>
              <a:t>49</a:t>
            </a:fld>
            <a:endParaRPr kumimoji="1" lang="ja-JP" altLang="en-US"/>
          </a:p>
        </p:txBody>
      </p:sp>
      <p:pic>
        <p:nvPicPr>
          <p:cNvPr id="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784976" cy="25966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L 字 7"/>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L 字 8"/>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5286818" y="3608131"/>
            <a:ext cx="50405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5286528" y="3950496"/>
            <a:ext cx="50405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267744" y="4612486"/>
            <a:ext cx="5184576" cy="369332"/>
          </a:xfrm>
          <a:prstGeom prst="wedgeRectCallout">
            <a:avLst>
              <a:gd name="adj1" fmla="val 11501"/>
              <a:gd name="adj2" fmla="val -102555"/>
            </a:avLst>
          </a:prstGeom>
          <a:solidFill>
            <a:schemeClr val="accent6">
              <a:lumMod val="40000"/>
              <a:lumOff val="60000"/>
            </a:schemeClr>
          </a:solidFill>
        </p:spPr>
        <p:txBody>
          <a:bodyPr wrap="square" rtlCol="0">
            <a:spAutoFit/>
          </a:bodyPr>
          <a:lstStyle/>
          <a:p>
            <a:r>
              <a:rPr lang="en-US" altLang="ja-JP" dirty="0"/>
              <a:t>t</a:t>
            </a:r>
            <a:r>
              <a:rPr kumimoji="1" lang="ja-JP" altLang="en-US" dirty="0" smtClean="0"/>
              <a:t>検定</a:t>
            </a:r>
            <a:r>
              <a:rPr lang="ja-JP" altLang="en-US" dirty="0"/>
              <a:t>に</a:t>
            </a:r>
            <a:r>
              <a:rPr lang="ja-JP" altLang="en-US" dirty="0" smtClean="0"/>
              <a:t>より有意確率が</a:t>
            </a:r>
            <a:r>
              <a:rPr lang="en-US" altLang="ja-JP" dirty="0" smtClean="0"/>
              <a:t>0.05</a:t>
            </a:r>
            <a:r>
              <a:rPr lang="ja-JP" altLang="en-US" dirty="0" smtClean="0"/>
              <a:t>未満なので有意である</a:t>
            </a:r>
            <a:endParaRPr kumimoji="1" lang="ja-JP" altLang="en-US" dirty="0"/>
          </a:p>
        </p:txBody>
      </p:sp>
      <p:sp>
        <p:nvSpPr>
          <p:cNvPr id="13" name="テキスト ボックス 12"/>
          <p:cNvSpPr txBox="1"/>
          <p:nvPr/>
        </p:nvSpPr>
        <p:spPr>
          <a:xfrm>
            <a:off x="2447764" y="5260558"/>
            <a:ext cx="4824536" cy="707886"/>
          </a:xfrm>
          <a:prstGeom prst="rect">
            <a:avLst/>
          </a:prstGeom>
          <a:ln w="571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sz="4000" dirty="0" smtClean="0"/>
              <a:t>仮説</a:t>
            </a:r>
            <a:r>
              <a:rPr kumimoji="1" lang="en-US" altLang="ja-JP" sz="4000" dirty="0" smtClean="0"/>
              <a:t>2</a:t>
            </a:r>
            <a:r>
              <a:rPr kumimoji="1" lang="ja-JP" altLang="en-US" sz="4000" dirty="0" smtClean="0"/>
              <a:t>は支持された</a:t>
            </a:r>
            <a:endParaRPr kumimoji="1" lang="ja-JP" altLang="en-US" sz="4000" dirty="0"/>
          </a:p>
        </p:txBody>
      </p:sp>
    </p:spTree>
    <p:extLst>
      <p:ext uri="{BB962C8B-B14F-4D97-AF65-F5344CB8AC3E}">
        <p14:creationId xmlns:p14="http://schemas.microsoft.com/office/powerpoint/2010/main" val="3286768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25"/>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a:xfrm>
            <a:off x="467544" y="2348880"/>
            <a:ext cx="8229600" cy="1143000"/>
          </a:xfrm>
        </p:spPr>
        <p:txBody>
          <a:bodyPr/>
          <a:lstStyle/>
          <a:p>
            <a:r>
              <a:rPr kumimoji="1" lang="ja-JP" altLang="en-US" dirty="0" smtClean="0"/>
              <a:t>ゲーミフィケーションとは</a:t>
            </a:r>
            <a:endParaRPr kumimoji="1" lang="ja-JP" altLang="en-US" dirty="0"/>
          </a:p>
        </p:txBody>
      </p:sp>
      <p:sp>
        <p:nvSpPr>
          <p:cNvPr id="3" name="コンテンツ プレースホルダー 2"/>
          <p:cNvSpPr>
            <a:spLocks noGrp="1"/>
          </p:cNvSpPr>
          <p:nvPr>
            <p:ph idx="1"/>
          </p:nvPr>
        </p:nvSpPr>
        <p:spPr>
          <a:xfrm>
            <a:off x="539552" y="3861048"/>
            <a:ext cx="8229600" cy="1684784"/>
          </a:xfrm>
          <a:ln>
            <a:prstDash val="lgDash"/>
          </a:ln>
        </p:spPr>
        <p:style>
          <a:lnRef idx="2">
            <a:schemeClr val="accent1"/>
          </a:lnRef>
          <a:fillRef idx="1">
            <a:schemeClr val="lt1"/>
          </a:fillRef>
          <a:effectRef idx="0">
            <a:schemeClr val="accent1"/>
          </a:effectRef>
          <a:fontRef idx="minor">
            <a:schemeClr val="dk1"/>
          </a:fontRef>
        </p:style>
        <p:txBody>
          <a:bodyPr/>
          <a:lstStyle/>
          <a:p>
            <a:pPr marL="0" indent="0">
              <a:buNone/>
            </a:pPr>
            <a:r>
              <a:rPr lang="ja-JP" altLang="en-US" dirty="0"/>
              <a:t>利用者を動機づけるためにゲームで使われている要素をゲーム以外の領域で応用すること。（深田氏</a:t>
            </a:r>
            <a:r>
              <a:rPr lang="ja-JP" altLang="en-US" dirty="0" smtClean="0"/>
              <a:t>）</a:t>
            </a:r>
            <a:endParaRPr lang="ja-JP" altLang="en-US" dirty="0"/>
          </a:p>
        </p:txBody>
      </p:sp>
      <p:sp>
        <p:nvSpPr>
          <p:cNvPr id="4" name="スライド番号プレースホルダー 3"/>
          <p:cNvSpPr>
            <a:spLocks noGrp="1"/>
          </p:cNvSpPr>
          <p:nvPr>
            <p:ph type="sldNum" sz="quarter" idx="12"/>
          </p:nvPr>
        </p:nvSpPr>
        <p:spPr>
          <a:xfrm>
            <a:off x="8532440" y="6381328"/>
            <a:ext cx="442392" cy="365125"/>
          </a:xfrm>
        </p:spPr>
        <p:txBody>
          <a:bodyPr/>
          <a:lstStyle/>
          <a:p>
            <a:fld id="{24D25268-D044-4C94-835C-BEB4EE3C44FD}" type="slidenum">
              <a:rPr kumimoji="1" lang="ja-JP" altLang="en-US" sz="1600" smtClean="0">
                <a:solidFill>
                  <a:schemeClr val="tx1"/>
                </a:solidFill>
              </a:rPr>
              <a:t>5</a:t>
            </a:fld>
            <a:endParaRPr kumimoji="1" lang="ja-JP" altLang="en-US" sz="1600" dirty="0">
              <a:solidFill>
                <a:schemeClr val="tx1"/>
              </a:solidFill>
            </a:endParaRPr>
          </a:p>
        </p:txBody>
      </p:sp>
      <p:sp>
        <p:nvSpPr>
          <p:cNvPr id="7" name="テキスト ボックス 4"/>
          <p:cNvSpPr txBox="1"/>
          <p:nvPr/>
        </p:nvSpPr>
        <p:spPr>
          <a:xfrm>
            <a:off x="107504" y="116632"/>
            <a:ext cx="3491880" cy="461665"/>
          </a:xfrm>
          <a:prstGeom prst="rect">
            <a:avLst/>
          </a:prstGeom>
          <a:noFill/>
        </p:spPr>
        <p:txBody>
          <a:bodyPr wrap="square" rtlCol="0">
            <a:spAutoFit/>
          </a:bodyPr>
          <a:lstStyle/>
          <a:p>
            <a:r>
              <a:rPr lang="ja-JP" altLang="en-US" sz="2400" dirty="0"/>
              <a:t>現状</a:t>
            </a:r>
            <a:r>
              <a:rPr lang="ja-JP" altLang="en-US" sz="2400" dirty="0" smtClean="0"/>
              <a:t>分析</a:t>
            </a:r>
            <a:endParaRPr lang="ja-JP" altLang="en-US" sz="2400" dirty="0"/>
          </a:p>
        </p:txBody>
      </p:sp>
      <p:sp>
        <p:nvSpPr>
          <p:cNvPr id="6" name="テキスト ボックス 4"/>
          <p:cNvSpPr txBox="1"/>
          <p:nvPr/>
        </p:nvSpPr>
        <p:spPr>
          <a:xfrm>
            <a:off x="899592" y="1196752"/>
            <a:ext cx="7488832" cy="954107"/>
          </a:xfrm>
          <a:prstGeom prst="rect">
            <a:avLst/>
          </a:prstGeom>
          <a:noFill/>
        </p:spPr>
        <p:txBody>
          <a:bodyPr wrap="square" rtlCol="0">
            <a:spAutoFit/>
          </a:bodyPr>
          <a:lstStyle/>
          <a:p>
            <a:r>
              <a:rPr kumimoji="1" lang="ja-JP" altLang="en-US" sz="2800" dirty="0" smtClean="0"/>
              <a:t>これらのものは</a:t>
            </a:r>
            <a:endParaRPr kumimoji="1" lang="en-US" altLang="ja-JP" sz="2800" dirty="0" smtClean="0"/>
          </a:p>
          <a:p>
            <a:r>
              <a:rPr kumimoji="1" lang="ja-JP" altLang="en-US" sz="2800" dirty="0" smtClean="0"/>
              <a:t>ゲーミフィケーションと呼ばれていると分かった</a:t>
            </a:r>
            <a:endParaRPr kumimoji="1" lang="ja-JP" altLang="en-US" sz="2800" dirty="0"/>
          </a:p>
        </p:txBody>
      </p:sp>
    </p:spTree>
    <p:extLst>
      <p:ext uri="{BB962C8B-B14F-4D97-AF65-F5344CB8AC3E}">
        <p14:creationId xmlns:p14="http://schemas.microsoft.com/office/powerpoint/2010/main" val="23187729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 字 5"/>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L 字 6"/>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検証方法</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lang="ja-JP" altLang="en-US" dirty="0"/>
              <a:t>和菓子の書かれたカード１６枚を用意する</a:t>
            </a:r>
            <a:endParaRPr lang="en-US" altLang="ja-JP" dirty="0"/>
          </a:p>
          <a:p>
            <a:pPr marL="514350" indent="-514350">
              <a:buFont typeface="+mj-lt"/>
              <a:buAutoNum type="arabicPeriod"/>
            </a:pPr>
            <a:r>
              <a:rPr lang="ja-JP" altLang="en-US" dirty="0"/>
              <a:t>被験者に渡し、それぞれのグループごとに課題を行う</a:t>
            </a:r>
            <a:endParaRPr lang="en-US" altLang="ja-JP" dirty="0"/>
          </a:p>
          <a:p>
            <a:pPr marL="514350" indent="-514350">
              <a:buFont typeface="+mj-lt"/>
              <a:buAutoNum type="arabicPeriod"/>
            </a:pPr>
            <a:r>
              <a:rPr lang="ja-JP" altLang="en-US" dirty="0"/>
              <a:t>課題終了後、アンケートを紙面にて実施し、助成想起にて想起率を確認する。</a:t>
            </a:r>
          </a:p>
        </p:txBody>
      </p:sp>
      <p:sp>
        <p:nvSpPr>
          <p:cNvPr id="4" name="スライド番号プレースホルダー 3"/>
          <p:cNvSpPr>
            <a:spLocks noGrp="1"/>
          </p:cNvSpPr>
          <p:nvPr>
            <p:ph type="sldNum" sz="quarter" idx="12"/>
          </p:nvPr>
        </p:nvSpPr>
        <p:spPr>
          <a:xfrm>
            <a:off x="8532440" y="6309320"/>
            <a:ext cx="442392" cy="365125"/>
          </a:xfrm>
        </p:spPr>
        <p:txBody>
          <a:bodyPr/>
          <a:lstStyle/>
          <a:p>
            <a:fld id="{24D25268-D044-4C94-835C-BEB4EE3C44FD}" type="slidenum">
              <a:rPr kumimoji="1" lang="ja-JP" altLang="en-US" sz="1600" smtClean="0">
                <a:solidFill>
                  <a:schemeClr val="tx1"/>
                </a:solidFill>
              </a:rPr>
              <a:t>50</a:t>
            </a:fld>
            <a:endParaRPr kumimoji="1" lang="ja-JP" altLang="en-US" sz="1600" dirty="0">
              <a:solidFill>
                <a:schemeClr val="tx1"/>
              </a:solidFill>
            </a:endParaRPr>
          </a:p>
        </p:txBody>
      </p:sp>
      <p:sp>
        <p:nvSpPr>
          <p:cNvPr id="5" name="テキスト ボックス 4"/>
          <p:cNvSpPr txBox="1"/>
          <p:nvPr/>
        </p:nvSpPr>
        <p:spPr>
          <a:xfrm>
            <a:off x="179512" y="184187"/>
            <a:ext cx="2303748" cy="369332"/>
          </a:xfrm>
          <a:prstGeom prst="rect">
            <a:avLst/>
          </a:prstGeom>
          <a:noFill/>
        </p:spPr>
        <p:txBody>
          <a:bodyPr wrap="square" rtlCol="0">
            <a:spAutoFit/>
          </a:bodyPr>
          <a:lstStyle/>
          <a:p>
            <a:r>
              <a:rPr kumimoji="1" lang="ja-JP" altLang="en-US" dirty="0" smtClean="0"/>
              <a:t>検証</a:t>
            </a:r>
            <a:endParaRPr kumimoji="1" lang="ja-JP" altLang="en-US" dirty="0"/>
          </a:p>
        </p:txBody>
      </p:sp>
    </p:spTree>
    <p:extLst>
      <p:ext uri="{BB962C8B-B14F-4D97-AF65-F5344CB8AC3E}">
        <p14:creationId xmlns:p14="http://schemas.microsoft.com/office/powerpoint/2010/main" val="21428187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 字 7"/>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L 字 6"/>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調査の留意点</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情報量</a:t>
            </a:r>
            <a:endParaRPr kumimoji="1" lang="en-US" altLang="ja-JP" dirty="0" smtClean="0"/>
          </a:p>
          <a:p>
            <a:r>
              <a:rPr lang="ja-JP" altLang="en-US"/>
              <a:t>　</a:t>
            </a:r>
            <a:r>
              <a:rPr lang="ja-JP" altLang="en-US" smtClean="0"/>
              <a:t>関与</a:t>
            </a:r>
            <a:r>
              <a:rPr lang="ja-JP" altLang="en-US" dirty="0" smtClean="0"/>
              <a:t>の程度</a:t>
            </a:r>
            <a:endParaRPr lang="en-US" altLang="ja-JP" dirty="0" smtClean="0"/>
          </a:p>
          <a:p>
            <a:r>
              <a:rPr kumimoji="1" lang="ja-JP" altLang="en-US" dirty="0" smtClean="0"/>
              <a:t>作業量</a:t>
            </a:r>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a:xfrm>
            <a:off x="8460432" y="6309320"/>
            <a:ext cx="442392" cy="365125"/>
          </a:xfrm>
        </p:spPr>
        <p:txBody>
          <a:bodyPr/>
          <a:lstStyle/>
          <a:p>
            <a:fld id="{24D25268-D044-4C94-835C-BEB4EE3C44FD}" type="slidenum">
              <a:rPr kumimoji="1" lang="ja-JP" altLang="en-US" sz="1600" smtClean="0">
                <a:solidFill>
                  <a:schemeClr val="tx1"/>
                </a:solidFill>
              </a:rPr>
              <a:t>51</a:t>
            </a:fld>
            <a:endParaRPr kumimoji="1" lang="ja-JP" altLang="en-US" sz="1600" dirty="0">
              <a:solidFill>
                <a:schemeClr val="tx1"/>
              </a:solidFill>
            </a:endParaRPr>
          </a:p>
        </p:txBody>
      </p:sp>
      <p:sp>
        <p:nvSpPr>
          <p:cNvPr id="6" name="テキスト ボックス 4"/>
          <p:cNvSpPr txBox="1"/>
          <p:nvPr/>
        </p:nvSpPr>
        <p:spPr>
          <a:xfrm>
            <a:off x="179512" y="184666"/>
            <a:ext cx="2303748" cy="369332"/>
          </a:xfrm>
          <a:prstGeom prst="rect">
            <a:avLst/>
          </a:prstGeom>
          <a:noFill/>
        </p:spPr>
        <p:txBody>
          <a:bodyPr wrap="square" rtlCol="0">
            <a:spAutoFit/>
          </a:bodyPr>
          <a:lstStyle/>
          <a:p>
            <a:r>
              <a:rPr kumimoji="1" lang="ja-JP" altLang="en-US" dirty="0" smtClean="0"/>
              <a:t>検証</a:t>
            </a:r>
            <a:endParaRPr kumimoji="1" lang="ja-JP" altLang="en-US" dirty="0"/>
          </a:p>
        </p:txBody>
      </p:sp>
    </p:spTree>
    <p:extLst>
      <p:ext uri="{BB962C8B-B14F-4D97-AF65-F5344CB8AC3E}">
        <p14:creationId xmlns:p14="http://schemas.microsoft.com/office/powerpoint/2010/main" val="20872898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参考</a:t>
            </a:r>
            <a:r>
              <a:rPr lang="ja-JP" altLang="en-US" smtClean="0"/>
              <a:t>文献</a:t>
            </a:r>
            <a:endParaRPr kumimoji="1" lang="ja-JP" altLang="en-US" dirty="0"/>
          </a:p>
        </p:txBody>
      </p:sp>
      <p:sp>
        <p:nvSpPr>
          <p:cNvPr id="3" name="コンテンツ プレースホルダー 2"/>
          <p:cNvSpPr>
            <a:spLocks noGrp="1"/>
          </p:cNvSpPr>
          <p:nvPr>
            <p:ph idx="1"/>
          </p:nvPr>
        </p:nvSpPr>
        <p:spPr/>
        <p:txBody>
          <a:bodyPr/>
          <a:lstStyle/>
          <a:p>
            <a:r>
              <a:rPr lang="ja-JP" altLang="en-US" sz="1400" dirty="0"/>
              <a:t>三</a:t>
            </a:r>
            <a:r>
              <a:rPr lang="ja-JP" altLang="en-US" sz="1400"/>
              <a:t>浦麻子</a:t>
            </a:r>
            <a:r>
              <a:rPr lang="ja-JP" altLang="en-US" sz="1400" dirty="0"/>
              <a:t>　</a:t>
            </a:r>
            <a:r>
              <a:rPr lang="en-US" altLang="ja-JP" sz="1400"/>
              <a:t>『</a:t>
            </a:r>
            <a:r>
              <a:rPr lang="ja-JP" altLang="en-US" sz="1400"/>
              <a:t>課題遂行におよぼす目標設定と自律性の効果</a:t>
            </a:r>
            <a:r>
              <a:rPr lang="en-US" altLang="ja-JP" sz="1400"/>
              <a:t>』</a:t>
            </a:r>
            <a:r>
              <a:rPr lang="ja-JP" altLang="en-US" sz="1400" dirty="0"/>
              <a:t>　</a:t>
            </a:r>
            <a:r>
              <a:rPr lang="en-US" altLang="ja-JP" sz="1400"/>
              <a:t>1996</a:t>
            </a:r>
            <a:r>
              <a:rPr lang="ja-JP" altLang="en-US" sz="1400"/>
              <a:t>年</a:t>
            </a:r>
            <a:endParaRPr lang="en-US" altLang="ja-JP" sz="1400" dirty="0"/>
          </a:p>
          <a:p>
            <a:r>
              <a:rPr lang="ja-JP" altLang="en-US" sz="1400"/>
              <a:t>井上</a:t>
            </a:r>
            <a:r>
              <a:rPr lang="ja-JP" altLang="en-US" sz="1400" dirty="0"/>
              <a:t>　</a:t>
            </a:r>
            <a:r>
              <a:rPr lang="ja-JP" altLang="en-US" sz="1400"/>
              <a:t>明人</a:t>
            </a:r>
            <a:r>
              <a:rPr lang="ja-JP" altLang="en-US" sz="1400" dirty="0"/>
              <a:t>　</a:t>
            </a:r>
            <a:r>
              <a:rPr lang="en-US" altLang="ja-JP" sz="1400"/>
              <a:t>『</a:t>
            </a:r>
            <a:r>
              <a:rPr lang="ja-JP" altLang="en-US" sz="1400"/>
              <a:t>ゲーミフィケーション</a:t>
            </a:r>
            <a:r>
              <a:rPr lang="ja-JP" altLang="en-US" sz="1400" dirty="0"/>
              <a:t>　</a:t>
            </a:r>
            <a:r>
              <a:rPr lang="ja-JP" altLang="en-US" sz="1400"/>
              <a:t>ゲームがビジネスを変える</a:t>
            </a:r>
            <a:r>
              <a:rPr lang="en-US" altLang="ja-JP" sz="1400"/>
              <a:t>』</a:t>
            </a:r>
            <a:r>
              <a:rPr lang="ja-JP" altLang="en-US" sz="1400" dirty="0"/>
              <a:t>　</a:t>
            </a:r>
            <a:r>
              <a:rPr lang="en-US" altLang="ja-JP" sz="1400"/>
              <a:t>NHK</a:t>
            </a:r>
            <a:r>
              <a:rPr lang="ja-JP" altLang="en-US" sz="1400"/>
              <a:t>出版</a:t>
            </a:r>
            <a:r>
              <a:rPr lang="ja-JP" altLang="en-US" sz="1400" dirty="0"/>
              <a:t>　</a:t>
            </a:r>
            <a:r>
              <a:rPr lang="ja-JP" altLang="en-US" sz="1400"/>
              <a:t>２０１２年</a:t>
            </a:r>
            <a:endParaRPr lang="en-US" altLang="ja-JP" sz="1400" dirty="0"/>
          </a:p>
          <a:p>
            <a:r>
              <a:rPr lang="ja-JP" altLang="en-US" sz="1400"/>
              <a:t>深田</a:t>
            </a:r>
            <a:r>
              <a:rPr lang="ja-JP" altLang="en-US" sz="1400" dirty="0"/>
              <a:t>　</a:t>
            </a:r>
            <a:r>
              <a:rPr lang="ja-JP" altLang="en-US" sz="1400"/>
              <a:t>浩嗣</a:t>
            </a:r>
            <a:r>
              <a:rPr lang="ja-JP" altLang="en-US" sz="1400" dirty="0"/>
              <a:t>　</a:t>
            </a:r>
            <a:r>
              <a:rPr lang="en-US" altLang="ja-JP" sz="1400"/>
              <a:t>『</a:t>
            </a:r>
            <a:r>
              <a:rPr lang="ja-JP" altLang="en-US" sz="1400"/>
              <a:t>ゲームにすればうまくいく</a:t>
            </a:r>
            <a:r>
              <a:rPr lang="ja-JP" altLang="en-US" sz="1400" dirty="0"/>
              <a:t>　</a:t>
            </a:r>
            <a:r>
              <a:rPr lang="ja-JP" altLang="en-US" sz="1400"/>
              <a:t>ゲーミフィケーション９つのフレームワーク</a:t>
            </a:r>
            <a:r>
              <a:rPr lang="en-US" altLang="ja-JP" sz="1400"/>
              <a:t>』NHK</a:t>
            </a:r>
            <a:r>
              <a:rPr lang="ja-JP" altLang="en-US" sz="1400"/>
              <a:t>出版</a:t>
            </a:r>
            <a:r>
              <a:rPr lang="ja-JP" altLang="en-US" sz="1400" dirty="0"/>
              <a:t>　</a:t>
            </a:r>
            <a:r>
              <a:rPr lang="ja-JP" altLang="en-US" sz="1400"/>
              <a:t>２０１２年</a:t>
            </a:r>
            <a:endParaRPr lang="en-US" altLang="ja-JP" sz="1400" dirty="0"/>
          </a:p>
          <a:p>
            <a:r>
              <a:rPr lang="ja-JP" altLang="en-US" sz="1400"/>
              <a:t>神馬</a:t>
            </a:r>
            <a:r>
              <a:rPr lang="ja-JP" altLang="en-US" sz="1400" dirty="0"/>
              <a:t>　</a:t>
            </a:r>
            <a:r>
              <a:rPr lang="ja-JP" altLang="en-US" sz="1400"/>
              <a:t>豪・石田</a:t>
            </a:r>
            <a:r>
              <a:rPr lang="ja-JP" altLang="en-US" sz="1400" dirty="0"/>
              <a:t>　</a:t>
            </a:r>
            <a:r>
              <a:rPr lang="ja-JP" altLang="en-US" sz="1400"/>
              <a:t>宏美・木下</a:t>
            </a:r>
            <a:r>
              <a:rPr lang="ja-JP" altLang="en-US" sz="1400" dirty="0"/>
              <a:t>　</a:t>
            </a:r>
            <a:r>
              <a:rPr lang="ja-JP" altLang="en-US" sz="1400"/>
              <a:t>祐司</a:t>
            </a:r>
            <a:r>
              <a:rPr lang="ja-JP" altLang="en-US" sz="1400" dirty="0"/>
              <a:t>　</a:t>
            </a:r>
            <a:r>
              <a:rPr lang="en-US" altLang="ja-JP" sz="1400"/>
              <a:t>『</a:t>
            </a:r>
            <a:r>
              <a:rPr lang="ja-JP" altLang="en-US" sz="1400"/>
              <a:t>顧客を生み出すビジネス新戦略</a:t>
            </a:r>
            <a:r>
              <a:rPr lang="ja-JP" altLang="en-US" sz="1400" dirty="0"/>
              <a:t>　</a:t>
            </a:r>
            <a:r>
              <a:rPr lang="ja-JP" altLang="en-US" sz="1400"/>
              <a:t>ゲーミフィケーション</a:t>
            </a:r>
            <a:r>
              <a:rPr lang="en-US" altLang="ja-JP" sz="1400"/>
              <a:t>』</a:t>
            </a:r>
            <a:r>
              <a:rPr lang="ja-JP" altLang="en-US" sz="1400" dirty="0"/>
              <a:t>　　</a:t>
            </a:r>
            <a:r>
              <a:rPr lang="ja-JP" altLang="en-US" sz="1400"/>
              <a:t>大和出版</a:t>
            </a:r>
            <a:r>
              <a:rPr lang="ja-JP" altLang="en-US" sz="1400" dirty="0"/>
              <a:t>　</a:t>
            </a:r>
            <a:r>
              <a:rPr lang="ja-JP" altLang="en-US" sz="1400"/>
              <a:t>２０１２年</a:t>
            </a:r>
          </a:p>
          <a:p>
            <a:r>
              <a:rPr lang="ja-JP" altLang="en-US" sz="1400"/>
              <a:t>宣伝会議</a:t>
            </a:r>
            <a:r>
              <a:rPr lang="en-US" altLang="ja-JP" sz="1400"/>
              <a:t>『</a:t>
            </a:r>
            <a:r>
              <a:rPr lang="ja-JP" altLang="en-US" sz="1400"/>
              <a:t>宣伝会議</a:t>
            </a:r>
            <a:r>
              <a:rPr lang="ja-JP" altLang="en-US" sz="1400" dirty="0"/>
              <a:t>　</a:t>
            </a:r>
            <a:r>
              <a:rPr lang="ja-JP" altLang="en-US" sz="1400"/>
              <a:t>特集</a:t>
            </a:r>
            <a:r>
              <a:rPr lang="ja-JP" altLang="en-US" sz="1400" dirty="0"/>
              <a:t>　</a:t>
            </a:r>
            <a:r>
              <a:rPr lang="ja-JP" altLang="en-US" sz="1400"/>
              <a:t>購買行動の変化を捉えた宣伝戦略</a:t>
            </a:r>
            <a:r>
              <a:rPr lang="en-US" altLang="ja-JP" sz="1400"/>
              <a:t>』(2012.2.1</a:t>
            </a:r>
            <a:r>
              <a:rPr lang="en-US" altLang="ja-JP" sz="1400" b="1"/>
              <a:t>)</a:t>
            </a:r>
            <a:endParaRPr lang="ja-JP" altLang="en-US" sz="1400" b="1" dirty="0"/>
          </a:p>
          <a:p>
            <a:endParaRPr kumimoji="1" lang="ja-JP" altLang="en-US"/>
          </a:p>
        </p:txBody>
      </p:sp>
      <p:sp>
        <p:nvSpPr>
          <p:cNvPr id="5" name="スライド番号プレースホルダー 4"/>
          <p:cNvSpPr>
            <a:spLocks noGrp="1"/>
          </p:cNvSpPr>
          <p:nvPr>
            <p:ph type="sldNum" sz="quarter" idx="12"/>
          </p:nvPr>
        </p:nvSpPr>
        <p:spPr>
          <a:xfrm>
            <a:off x="8460432" y="6309320"/>
            <a:ext cx="442392" cy="365125"/>
          </a:xfrm>
        </p:spPr>
        <p:txBody>
          <a:bodyPr/>
          <a:lstStyle/>
          <a:p>
            <a:fld id="{20A4E18D-271E-4351-818D-A0272C957963}" type="slidenum">
              <a:rPr lang="ja-JP" altLang="en-US" sz="1600" smtClean="0">
                <a:solidFill>
                  <a:schemeClr val="tx1"/>
                </a:solidFill>
              </a:rPr>
              <a:t>52</a:t>
            </a:fld>
            <a:endParaRPr lang="ja-JP" altLang="en-US" sz="1600" dirty="0">
              <a:solidFill>
                <a:schemeClr val="tx1"/>
              </a:solidFill>
            </a:endParaRPr>
          </a:p>
        </p:txBody>
      </p:sp>
      <p:sp>
        <p:nvSpPr>
          <p:cNvPr id="6" name="L 字 5"/>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L 字 6"/>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256439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r>
              <a:rPr kumimoji="1" lang="ja-JP" altLang="en-US" dirty="0" smtClean="0"/>
              <a:t>　　</a:t>
            </a:r>
            <a:endParaRPr kumimoji="1" lang="ja-JP" altLang="en-US" dirty="0"/>
          </a:p>
        </p:txBody>
      </p:sp>
      <p:sp>
        <p:nvSpPr>
          <p:cNvPr id="3" name="コンテンツ プレースホルダー 2"/>
          <p:cNvSpPr>
            <a:spLocks noGrp="1"/>
          </p:cNvSpPr>
          <p:nvPr>
            <p:ph idx="1"/>
          </p:nvPr>
        </p:nvSpPr>
        <p:spPr/>
        <p:txBody>
          <a:bodyPr/>
          <a:lstStyle/>
          <a:p>
            <a:r>
              <a:rPr lang="ja-JP" altLang="en-US" sz="1800" dirty="0"/>
              <a:t>平</a:t>
            </a:r>
            <a:r>
              <a:rPr lang="ja-JP" altLang="en-US" sz="1800"/>
              <a:t>成</a:t>
            </a:r>
            <a:r>
              <a:rPr lang="en-US" altLang="ja-JP" sz="1800"/>
              <a:t>18 </a:t>
            </a:r>
            <a:r>
              <a:rPr lang="ja-JP" altLang="en-US" sz="1800"/>
              <a:t>年度情報流通センサス報 告 書</a:t>
            </a:r>
            <a:r>
              <a:rPr lang="en-US" altLang="ja-JP" sz="1800">
                <a:hlinkClick r:id="rId2"/>
              </a:rPr>
              <a:t>http://www.soumu.go.jp/johotsusintokei/linkdata/ic_sensasu_h18.pdf</a:t>
            </a:r>
            <a:endParaRPr lang="en-US" altLang="ja-JP" sz="1800" dirty="0"/>
          </a:p>
          <a:p>
            <a:r>
              <a:rPr lang="ja-JP" altLang="en-US" sz="1800"/>
              <a:t>岩崎邦彦</a:t>
            </a:r>
            <a:r>
              <a:rPr lang="ja-JP" altLang="en-US" sz="1800" dirty="0"/>
              <a:t>　</a:t>
            </a:r>
            <a:r>
              <a:rPr lang="en-US" altLang="ja-JP" sz="1800"/>
              <a:t>『</a:t>
            </a:r>
            <a:r>
              <a:rPr lang="ja-JP" altLang="en-US" sz="1800"/>
              <a:t>小が大を超えるマーケティングの法則</a:t>
            </a:r>
            <a:r>
              <a:rPr lang="en-US" altLang="ja-JP" sz="1800"/>
              <a:t>』</a:t>
            </a:r>
            <a:r>
              <a:rPr lang="en-US" altLang="ja-JP" sz="1800">
                <a:hlinkClick r:id="rId3"/>
              </a:rPr>
              <a:t> http://bizgate.nikkei.co.jp/article/13083519_5.html</a:t>
            </a:r>
            <a:endParaRPr lang="en-US" altLang="ja-JP" sz="1800" dirty="0"/>
          </a:p>
          <a:p>
            <a:endParaRPr kumimoji="1" lang="ja-JP" altLang="en-US" dirty="0"/>
          </a:p>
        </p:txBody>
      </p:sp>
      <p:sp>
        <p:nvSpPr>
          <p:cNvPr id="4" name="スライド番号プレースホルダー 3"/>
          <p:cNvSpPr>
            <a:spLocks noGrp="1"/>
          </p:cNvSpPr>
          <p:nvPr>
            <p:ph type="sldNum" sz="quarter" idx="12"/>
          </p:nvPr>
        </p:nvSpPr>
        <p:spPr>
          <a:xfrm>
            <a:off x="8460432" y="6309320"/>
            <a:ext cx="442392" cy="365125"/>
          </a:xfrm>
        </p:spPr>
        <p:txBody>
          <a:bodyPr/>
          <a:lstStyle/>
          <a:p>
            <a:fld id="{20A4E18D-271E-4351-818D-A0272C957963}" type="slidenum">
              <a:rPr lang="ja-JP" altLang="en-US" sz="1600" smtClean="0">
                <a:solidFill>
                  <a:schemeClr val="tx1"/>
                </a:solidFill>
              </a:rPr>
              <a:t>53</a:t>
            </a:fld>
            <a:endParaRPr lang="ja-JP" altLang="en-US" dirty="0">
              <a:solidFill>
                <a:schemeClr val="tx1"/>
              </a:solidFill>
            </a:endParaRPr>
          </a:p>
        </p:txBody>
      </p:sp>
      <p:sp>
        <p:nvSpPr>
          <p:cNvPr id="5" name="L 字 4"/>
          <p:cNvSpPr/>
          <p:nvPr/>
        </p:nvSpPr>
        <p:spPr>
          <a:xfrm>
            <a:off x="0" y="0"/>
            <a:ext cx="9144000" cy="6858000"/>
          </a:xfrm>
          <a:prstGeom prst="corner">
            <a:avLst>
              <a:gd name="adj1" fmla="val 2907"/>
              <a:gd name="adj2" fmla="val 2765"/>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L 字 5"/>
          <p:cNvSpPr/>
          <p:nvPr/>
        </p:nvSpPr>
        <p:spPr>
          <a:xfrm rot="10800000">
            <a:off x="0" y="0"/>
            <a:ext cx="9144000" cy="6858000"/>
          </a:xfrm>
          <a:prstGeom prst="corner">
            <a:avLst>
              <a:gd name="adj1" fmla="val 2908"/>
              <a:gd name="adj2" fmla="val 3050"/>
            </a:avLst>
          </a:prstGeom>
          <a:solidFill>
            <a:srgbClr val="FFF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4622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34"/>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a:xfrm>
            <a:off x="489685" y="404664"/>
            <a:ext cx="8229600" cy="1143000"/>
          </a:xfrm>
        </p:spPr>
        <p:txBody>
          <a:bodyPr/>
          <a:lstStyle/>
          <a:p>
            <a:r>
              <a:rPr kumimoji="1" lang="ja-JP" altLang="en-US" dirty="0" smtClean="0"/>
              <a:t>ガートナー</a:t>
            </a:r>
            <a:r>
              <a:rPr lang="ja-JP" altLang="en-US" dirty="0" smtClean="0"/>
              <a:t>社</a:t>
            </a:r>
            <a:r>
              <a:rPr kumimoji="1" lang="ja-JP" altLang="en-US" dirty="0"/>
              <a:t>の</a:t>
            </a:r>
            <a:r>
              <a:rPr kumimoji="1" lang="ja-JP" altLang="en-US" dirty="0" smtClean="0"/>
              <a:t>発</a:t>
            </a:r>
            <a:r>
              <a:rPr lang="ja-JP" altLang="en-US" dirty="0" smtClean="0"/>
              <a:t>表</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a:t>2014</a:t>
            </a:r>
            <a:r>
              <a:rPr lang="ja-JP" altLang="en-US" dirty="0"/>
              <a:t>年までに</a:t>
            </a:r>
            <a:r>
              <a:rPr lang="en-US" altLang="ja-JP" dirty="0"/>
              <a:t>Global </a:t>
            </a:r>
            <a:r>
              <a:rPr lang="ja-JP" altLang="en-US" dirty="0"/>
              <a:t>企業</a:t>
            </a:r>
            <a:r>
              <a:rPr lang="en-US" altLang="ja-JP" dirty="0"/>
              <a:t>2000</a:t>
            </a:r>
            <a:r>
              <a:rPr lang="ja-JP" altLang="en-US" dirty="0"/>
              <a:t>社の内</a:t>
            </a:r>
            <a:r>
              <a:rPr lang="en-US" altLang="ja-JP" dirty="0"/>
              <a:t>70%</a:t>
            </a:r>
            <a:r>
              <a:rPr lang="ja-JP" altLang="en-US" dirty="0"/>
              <a:t>以上が、</a:t>
            </a:r>
            <a:r>
              <a:rPr lang="ja-JP" altLang="en-US" dirty="0">
                <a:solidFill>
                  <a:schemeClr val="accent2"/>
                </a:solidFill>
              </a:rPr>
              <a:t>ゲーム化</a:t>
            </a:r>
            <a:r>
              <a:rPr lang="ja-JP" altLang="en-US" dirty="0"/>
              <a:t>されたアプリケーションを少なくとも</a:t>
            </a:r>
            <a:r>
              <a:rPr lang="en-US" altLang="ja-JP" dirty="0"/>
              <a:t>1</a:t>
            </a:r>
            <a:r>
              <a:rPr lang="ja-JP" altLang="en-US" dirty="0" err="1"/>
              <a:t>つは</a:t>
            </a:r>
            <a:r>
              <a:rPr lang="ja-JP" altLang="en-US" dirty="0"/>
              <a:t>導入している。 </a:t>
            </a:r>
            <a:endParaRPr lang="en-US" altLang="ja-JP" dirty="0" smtClean="0"/>
          </a:p>
          <a:p>
            <a:pPr marL="0" indent="0">
              <a:buNone/>
            </a:pPr>
            <a:r>
              <a:rPr lang="ja-JP" altLang="en-US" dirty="0" smtClean="0"/>
              <a:t>（</a:t>
            </a:r>
            <a:r>
              <a:rPr lang="ja-JP" altLang="en-US" dirty="0"/>
              <a:t>ガートナー社　発表　２０１２年</a:t>
            </a:r>
            <a:r>
              <a:rPr lang="ja-JP" altLang="en-US" dirty="0" smtClean="0"/>
              <a:t>）</a:t>
            </a:r>
            <a:endParaRPr lang="ja-JP" altLang="en-US" dirty="0"/>
          </a:p>
        </p:txBody>
      </p:sp>
      <p:sp>
        <p:nvSpPr>
          <p:cNvPr id="6" name="スライド番号プレースホルダー 5"/>
          <p:cNvSpPr>
            <a:spLocks noGrp="1"/>
          </p:cNvSpPr>
          <p:nvPr>
            <p:ph type="sldNum" sz="quarter" idx="12"/>
          </p:nvPr>
        </p:nvSpPr>
        <p:spPr>
          <a:xfrm>
            <a:off x="8534093" y="6309320"/>
            <a:ext cx="370384" cy="365125"/>
          </a:xfrm>
        </p:spPr>
        <p:txBody>
          <a:bodyPr/>
          <a:lstStyle/>
          <a:p>
            <a:fld id="{24D25268-D044-4C94-835C-BEB4EE3C44FD}" type="slidenum">
              <a:rPr kumimoji="1" lang="ja-JP" altLang="en-US" sz="1600" smtClean="0">
                <a:solidFill>
                  <a:schemeClr val="tx1"/>
                </a:solidFill>
              </a:rPr>
              <a:t>6</a:t>
            </a:fld>
            <a:endParaRPr kumimoji="1" lang="ja-JP" altLang="en-US" sz="1600" dirty="0">
              <a:solidFill>
                <a:schemeClr val="tx1"/>
              </a:solidFill>
            </a:endParaRPr>
          </a:p>
        </p:txBody>
      </p:sp>
      <p:pic>
        <p:nvPicPr>
          <p:cNvPr id="4"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59976">
            <a:off x="4739634" y="3786897"/>
            <a:ext cx="3863243" cy="2429884"/>
          </a:xfrm>
          <a:prstGeom prst="rect">
            <a:avLst/>
          </a:prstGeom>
        </p:spPr>
      </p:pic>
      <p:pic>
        <p:nvPicPr>
          <p:cNvPr id="5"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86931">
            <a:off x="501765" y="4207672"/>
            <a:ext cx="3520759" cy="2003590"/>
          </a:xfrm>
          <a:prstGeom prst="rect">
            <a:avLst/>
          </a:prstGeom>
        </p:spPr>
      </p:pic>
      <p:sp>
        <p:nvSpPr>
          <p:cNvPr id="8" name="テキスト ボックス 13"/>
          <p:cNvSpPr txBox="1"/>
          <p:nvPr/>
        </p:nvSpPr>
        <p:spPr>
          <a:xfrm>
            <a:off x="107504" y="116632"/>
            <a:ext cx="3563888" cy="369332"/>
          </a:xfrm>
          <a:prstGeom prst="rect">
            <a:avLst/>
          </a:prstGeom>
          <a:noFill/>
        </p:spPr>
        <p:txBody>
          <a:bodyPr wrap="square" rtlCol="0">
            <a:spAutoFit/>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379563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a:xfrm>
            <a:off x="539552" y="357947"/>
            <a:ext cx="8437017" cy="994122"/>
          </a:xfrm>
        </p:spPr>
        <p:txBody>
          <a:bodyPr/>
          <a:lstStyle/>
          <a:p>
            <a:r>
              <a:rPr lang="ja-JP" altLang="en-US" dirty="0"/>
              <a:t>日本</a:t>
            </a:r>
            <a:r>
              <a:rPr lang="ja-JP" altLang="en-US" dirty="0" smtClean="0"/>
              <a:t>でも・・・</a:t>
            </a:r>
            <a:endParaRPr kumimoji="1" lang="ja-JP" altLang="en-US" dirty="0"/>
          </a:p>
        </p:txBody>
      </p:sp>
      <p:sp>
        <p:nvSpPr>
          <p:cNvPr id="3" name="コンテンツ プレースホルダー 2"/>
          <p:cNvSpPr>
            <a:spLocks noGrp="1"/>
          </p:cNvSpPr>
          <p:nvPr>
            <p:ph idx="1"/>
          </p:nvPr>
        </p:nvSpPr>
        <p:spPr>
          <a:xfrm>
            <a:off x="395536" y="1268760"/>
            <a:ext cx="8435280" cy="1758926"/>
          </a:xfrm>
        </p:spPr>
        <p:txBody>
          <a:bodyPr/>
          <a:lstStyle/>
          <a:p>
            <a:r>
              <a:rPr kumimoji="1" lang="ja-JP" altLang="en-US" dirty="0"/>
              <a:t>ゲーミフィケーションカンファレンス</a:t>
            </a:r>
          </a:p>
          <a:p>
            <a:pPr marL="0" indent="0">
              <a:buNone/>
            </a:pPr>
            <a:r>
              <a:rPr lang="ja-JP" altLang="en-US" sz="2400" b="1" dirty="0"/>
              <a:t>日</a:t>
            </a:r>
            <a:r>
              <a:rPr lang="ja-JP" altLang="en-US" sz="2400" b="1"/>
              <a:t>本では初めてとなる大規模ゲーミフィケーションカンファレンス</a:t>
            </a:r>
            <a:endParaRPr lang="ja-JP" altLang="en-US" sz="2400" dirty="0"/>
          </a:p>
        </p:txBody>
      </p:sp>
      <p:sp>
        <p:nvSpPr>
          <p:cNvPr id="6" name="スライド番号プレースホルダー 5"/>
          <p:cNvSpPr>
            <a:spLocks noGrp="1"/>
          </p:cNvSpPr>
          <p:nvPr>
            <p:ph type="sldNum" sz="quarter" idx="12"/>
          </p:nvPr>
        </p:nvSpPr>
        <p:spPr>
          <a:xfrm>
            <a:off x="8532440" y="6319324"/>
            <a:ext cx="442392" cy="365125"/>
          </a:xfrm>
        </p:spPr>
        <p:txBody>
          <a:bodyPr/>
          <a:lstStyle/>
          <a:p>
            <a:fld id="{24D25268-D044-4C94-835C-BEB4EE3C44FD}" type="slidenum">
              <a:rPr kumimoji="1" lang="ja-JP" altLang="en-US" sz="1600" smtClean="0">
                <a:solidFill>
                  <a:schemeClr val="tx1"/>
                </a:solidFill>
              </a:rPr>
              <a:t>7</a:t>
            </a:fld>
            <a:endParaRPr kumimoji="1" lang="ja-JP" altLang="en-US" sz="1600" dirty="0">
              <a:solidFill>
                <a:schemeClr val="tx1"/>
              </a:solidFill>
            </a:endParaRPr>
          </a:p>
        </p:txBody>
      </p:sp>
      <p:sp>
        <p:nvSpPr>
          <p:cNvPr id="5" name="テキスト ボックス 4"/>
          <p:cNvSpPr txBox="1"/>
          <p:nvPr/>
        </p:nvSpPr>
        <p:spPr>
          <a:xfrm>
            <a:off x="4572000" y="6309320"/>
            <a:ext cx="3312368" cy="369332"/>
          </a:xfrm>
          <a:prstGeom prst="rect">
            <a:avLst/>
          </a:prstGeom>
          <a:noFill/>
        </p:spPr>
        <p:txBody>
          <a:bodyPr wrap="square" rtlCol="0">
            <a:spAutoFit/>
          </a:bodyPr>
          <a:lstStyle/>
          <a:p>
            <a:r>
              <a:rPr lang="en-US" altLang="ja-JP" dirty="0"/>
              <a:t>http://gconference.jp/#</a:t>
            </a:r>
            <a:r>
              <a:rPr lang="en-US" altLang="ja-JP" dirty="0" smtClean="0"/>
              <a:t>g</a:t>
            </a:r>
            <a:endParaRPr lang="ja-JP" alt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848" y="3068960"/>
            <a:ext cx="5925510" cy="24209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885" y="2363538"/>
            <a:ext cx="2620963" cy="427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テキスト ボックス 13"/>
          <p:cNvSpPr txBox="1"/>
          <p:nvPr/>
        </p:nvSpPr>
        <p:spPr>
          <a:xfrm>
            <a:off x="107504" y="116632"/>
            <a:ext cx="2699792" cy="369332"/>
          </a:xfrm>
          <a:prstGeom prst="rect">
            <a:avLst/>
          </a:prstGeom>
          <a:noFill/>
        </p:spPr>
        <p:txBody>
          <a:bodyPr wrap="square" rtlCol="0">
            <a:spAutoFit/>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1685872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2" y="-22332"/>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ja-JP" altLang="en-US" dirty="0" smtClean="0"/>
              <a:t>ゲーミフィケーションのメリット</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a:xfrm>
            <a:off x="8604448" y="6381328"/>
            <a:ext cx="370384" cy="365125"/>
          </a:xfrm>
        </p:spPr>
        <p:txBody>
          <a:bodyPr/>
          <a:lstStyle/>
          <a:p>
            <a:fld id="{24D25268-D044-4C94-835C-BEB4EE3C44FD}" type="slidenum">
              <a:rPr kumimoji="1" lang="ja-JP" altLang="en-US" sz="1600" smtClean="0">
                <a:solidFill>
                  <a:schemeClr val="tx1"/>
                </a:solidFill>
              </a:rPr>
              <a:t>8</a:t>
            </a:fld>
            <a:endParaRPr kumimoji="1" lang="ja-JP" altLang="en-US" sz="1600" dirty="0">
              <a:solidFill>
                <a:schemeClr val="tx1"/>
              </a:solidFill>
            </a:endParaRPr>
          </a:p>
        </p:txBody>
      </p:sp>
      <p:graphicFrame>
        <p:nvGraphicFramePr>
          <p:cNvPr id="5" name="図表 6"/>
          <p:cNvGraphicFramePr/>
          <p:nvPr>
            <p:extLst>
              <p:ext uri="{D42A27DB-BD31-4B8C-83A1-F6EECF244321}">
                <p14:modId xmlns:p14="http://schemas.microsoft.com/office/powerpoint/2010/main" val="3946440038"/>
              </p:ext>
            </p:extLst>
          </p:nvPr>
        </p:nvGraphicFramePr>
        <p:xfrm>
          <a:off x="539552" y="961779"/>
          <a:ext cx="7848872" cy="4627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テキスト ボックス 6"/>
          <p:cNvSpPr txBox="1"/>
          <p:nvPr/>
        </p:nvSpPr>
        <p:spPr>
          <a:xfrm>
            <a:off x="1403648" y="6174596"/>
            <a:ext cx="6984776" cy="369332"/>
          </a:xfrm>
          <a:prstGeom prst="rect">
            <a:avLst/>
          </a:prstGeom>
          <a:noFill/>
        </p:spPr>
        <p:txBody>
          <a:bodyPr wrap="square" rtlCol="0">
            <a:spAutoFit/>
          </a:bodyPr>
          <a:lstStyle/>
          <a:p>
            <a:r>
              <a:rPr lang="ja-JP" altLang="en-US" dirty="0"/>
              <a:t>井上　明人　</a:t>
            </a:r>
            <a:r>
              <a:rPr lang="en-US" altLang="ja-JP" dirty="0"/>
              <a:t>『</a:t>
            </a:r>
            <a:r>
              <a:rPr lang="ja-JP" altLang="en-US" dirty="0"/>
              <a:t>ゲーミフィケーション　ゲームがビジネスを変える</a:t>
            </a:r>
            <a:r>
              <a:rPr lang="en-US" altLang="ja-JP" dirty="0"/>
              <a:t>』</a:t>
            </a:r>
            <a:r>
              <a:rPr lang="ja-JP" altLang="en-US" dirty="0"/>
              <a:t>　</a:t>
            </a:r>
            <a:endParaRPr kumimoji="1" lang="ja-JP" altLang="en-US" dirty="0"/>
          </a:p>
        </p:txBody>
      </p:sp>
    </p:spTree>
    <p:extLst>
      <p:ext uri="{BB962C8B-B14F-4D97-AF65-F5344CB8AC3E}">
        <p14:creationId xmlns:p14="http://schemas.microsoft.com/office/powerpoint/2010/main" val="2184006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7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ja-JP" altLang="en-US" dirty="0" smtClean="0"/>
              <a:t>ゲーミフィケーションの魅力</a:t>
            </a:r>
            <a:endParaRPr kumimoji="1" lang="ja-JP" altLang="en-US" dirty="0"/>
          </a:p>
        </p:txBody>
      </p:sp>
      <p:sp>
        <p:nvSpPr>
          <p:cNvPr id="5" name="テキスト ボックス 2"/>
          <p:cNvSpPr txBox="1">
            <a:spLocks noGrp="1"/>
          </p:cNvSpPr>
          <p:nvPr>
            <p:ph idx="1"/>
          </p:nvPr>
        </p:nvSpPr>
        <p:spPr>
          <a:xfrm>
            <a:off x="462372" y="2753761"/>
            <a:ext cx="8363272" cy="1818370"/>
          </a:xfrm>
          <a:prstGeom prst="round2Diag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indent="0" algn="ctr">
              <a:buNone/>
            </a:pPr>
            <a:r>
              <a:rPr lang="ja-JP" altLang="en-US" sz="4800" dirty="0">
                <a:solidFill>
                  <a:srgbClr val="2DA2BF"/>
                </a:solidFill>
              </a:rPr>
              <a:t>楽しくない</a:t>
            </a:r>
            <a:r>
              <a:rPr lang="ja-JP" altLang="en-US" sz="4400" dirty="0">
                <a:solidFill>
                  <a:prstClr val="black"/>
                </a:solidFill>
              </a:rPr>
              <a:t>ものを</a:t>
            </a:r>
            <a:r>
              <a:rPr lang="ja-JP" altLang="en-US" sz="4800" dirty="0">
                <a:solidFill>
                  <a:srgbClr val="FF0000"/>
                </a:solidFill>
              </a:rPr>
              <a:t>楽しく</a:t>
            </a:r>
            <a:r>
              <a:rPr lang="ja-JP" altLang="en-US" sz="4400" dirty="0" smtClean="0">
                <a:solidFill>
                  <a:prstClr val="black"/>
                </a:solidFill>
              </a:rPr>
              <a:t>する</a:t>
            </a:r>
            <a:endParaRPr lang="en-US" altLang="ja-JP" sz="4400" dirty="0" smtClean="0">
              <a:solidFill>
                <a:prstClr val="black"/>
              </a:solidFill>
            </a:endParaRPr>
          </a:p>
          <a:p>
            <a:pPr marL="0" indent="0" algn="ctr">
              <a:buNone/>
            </a:pPr>
            <a:r>
              <a:rPr lang="ja-JP" altLang="en-US" sz="4400" dirty="0" smtClean="0">
                <a:solidFill>
                  <a:srgbClr val="FFC000"/>
                </a:solidFill>
              </a:rPr>
              <a:t>楽しい</a:t>
            </a:r>
            <a:r>
              <a:rPr lang="ja-JP" altLang="en-US" sz="4000" dirty="0"/>
              <a:t>もの</a:t>
            </a:r>
            <a:r>
              <a:rPr lang="ja-JP" altLang="en-US" sz="4400" dirty="0" smtClean="0">
                <a:solidFill>
                  <a:prstClr val="black"/>
                </a:solidFill>
              </a:rPr>
              <a:t>をより</a:t>
            </a:r>
            <a:r>
              <a:rPr lang="ja-JP" altLang="en-US" sz="4400" dirty="0" smtClean="0">
                <a:solidFill>
                  <a:srgbClr val="FF0000"/>
                </a:solidFill>
              </a:rPr>
              <a:t>楽しく</a:t>
            </a:r>
            <a:r>
              <a:rPr lang="ja-JP" altLang="en-US" sz="4400" dirty="0" smtClean="0">
                <a:solidFill>
                  <a:prstClr val="black"/>
                </a:solidFill>
              </a:rPr>
              <a:t>する</a:t>
            </a:r>
            <a:endParaRPr lang="ja-JP" altLang="en-US" sz="4000" dirty="0">
              <a:solidFill>
                <a:prstClr val="black"/>
              </a:solidFill>
            </a:endParaRPr>
          </a:p>
        </p:txBody>
      </p:sp>
      <p:sp>
        <p:nvSpPr>
          <p:cNvPr id="4" name="スライド番号プレースホルダー 3"/>
          <p:cNvSpPr>
            <a:spLocks noGrp="1"/>
          </p:cNvSpPr>
          <p:nvPr>
            <p:ph type="sldNum" sz="quarter" idx="12"/>
          </p:nvPr>
        </p:nvSpPr>
        <p:spPr>
          <a:xfrm>
            <a:off x="8491264" y="6309320"/>
            <a:ext cx="514400" cy="365125"/>
          </a:xfrm>
        </p:spPr>
        <p:txBody>
          <a:bodyPr/>
          <a:lstStyle/>
          <a:p>
            <a:fld id="{24D25268-D044-4C94-835C-BEB4EE3C44FD}" type="slidenum">
              <a:rPr kumimoji="1" lang="ja-JP" altLang="en-US" sz="1600" smtClean="0">
                <a:solidFill>
                  <a:schemeClr val="tx1"/>
                </a:solidFill>
              </a:rPr>
              <a:t>9</a:t>
            </a:fld>
            <a:endParaRPr kumimoji="1" lang="ja-JP" altLang="en-US" sz="1600" dirty="0">
              <a:solidFill>
                <a:schemeClr val="tx1"/>
              </a:solidFill>
            </a:endParaRPr>
          </a:p>
        </p:txBody>
      </p:sp>
      <p:sp>
        <p:nvSpPr>
          <p:cNvPr id="8" name="フローチャート: 代替処理 7"/>
          <p:cNvSpPr/>
          <p:nvPr/>
        </p:nvSpPr>
        <p:spPr>
          <a:xfrm>
            <a:off x="539552" y="2348880"/>
            <a:ext cx="8208912" cy="2592288"/>
          </a:xfrm>
          <a:prstGeom prst="flowChartAlternateProcess">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5"/>
          <p:cNvSpPr txBox="1"/>
          <p:nvPr/>
        </p:nvSpPr>
        <p:spPr>
          <a:xfrm>
            <a:off x="2195736" y="5661248"/>
            <a:ext cx="5112568" cy="646331"/>
          </a:xfrm>
          <a:prstGeom prst="rect">
            <a:avLst/>
          </a:prstGeom>
          <a:noFill/>
        </p:spPr>
        <p:txBody>
          <a:bodyPr wrap="square" rtlCol="0">
            <a:spAutoFit/>
          </a:bodyPr>
          <a:lstStyle/>
          <a:p>
            <a:pPr algn="ctr"/>
            <a:r>
              <a:rPr lang="ja-JP" altLang="en-US" sz="3600" dirty="0">
                <a:solidFill>
                  <a:prstClr val="black"/>
                </a:solidFill>
              </a:rPr>
              <a:t>行動の動機づけになる</a:t>
            </a:r>
          </a:p>
        </p:txBody>
      </p:sp>
    </p:spTree>
    <p:extLst>
      <p:ext uri="{BB962C8B-B14F-4D97-AF65-F5344CB8AC3E}">
        <p14:creationId xmlns:p14="http://schemas.microsoft.com/office/powerpoint/2010/main" val="201226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2609</TotalTime>
  <Words>2051</Words>
  <Application>Microsoft Office PowerPoint</Application>
  <PresentationFormat>画面に合わせる (4:3)</PresentationFormat>
  <Paragraphs>505</Paragraphs>
  <Slides>53</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4</vt:i4>
      </vt:variant>
      <vt:variant>
        <vt:lpstr>スライド タイトル</vt:lpstr>
      </vt:variant>
      <vt:variant>
        <vt:i4>53</vt:i4>
      </vt:variant>
    </vt:vector>
  </HeadingPairs>
  <TitlesOfParts>
    <vt:vector size="61" baseType="lpstr">
      <vt:lpstr>ＭＳ Ｐゴシック</vt:lpstr>
      <vt:lpstr>メイリオ</vt:lpstr>
      <vt:lpstr>Arial</vt:lpstr>
      <vt:lpstr>Calibri</vt:lpstr>
      <vt:lpstr>2_Office ​​テーマ</vt:lpstr>
      <vt:lpstr>Office ​​テーマ</vt:lpstr>
      <vt:lpstr>1_Office ​​テーマ</vt:lpstr>
      <vt:lpstr>3_Office ​​テーマ</vt:lpstr>
      <vt:lpstr>ゲーミフィケーションが 商品想起に与える影響</vt:lpstr>
      <vt:lpstr>目次</vt:lpstr>
      <vt:lpstr>実例　</vt:lpstr>
      <vt:lpstr>似たようなものが増えている</vt:lpstr>
      <vt:lpstr>ゲーミフィケーションとは</vt:lpstr>
      <vt:lpstr>ガートナー社の発表</vt:lpstr>
      <vt:lpstr>日本でも・・・</vt:lpstr>
      <vt:lpstr>ゲーミフィケーションのメリット</vt:lpstr>
      <vt:lpstr>ゲーミフィケーションの魅力</vt:lpstr>
      <vt:lpstr>ゲーミフィケーションが 応用されているもの </vt:lpstr>
      <vt:lpstr>問題意識</vt:lpstr>
      <vt:lpstr>目次</vt:lpstr>
      <vt:lpstr>先行研究のレビュー①</vt:lpstr>
      <vt:lpstr>先行研究の問題点と本研究の意義①</vt:lpstr>
      <vt:lpstr>研究目的</vt:lpstr>
      <vt:lpstr>目次</vt:lpstr>
      <vt:lpstr>ゲーミフィケーションの特徴</vt:lpstr>
      <vt:lpstr>PowerPoint プレゼンテーション</vt:lpstr>
      <vt:lpstr>ポジティブな感情は自己の価値を高めるような判断、記憶、期待、行動を促進する。 　　　　　　　　　　　　　　　　　　　　　　Sedikides(1992 )</vt:lpstr>
      <vt:lpstr>PowerPoint プレゼンテーション</vt:lpstr>
      <vt:lpstr>仮説①</vt:lpstr>
      <vt:lpstr>PowerPoint プレゼンテーション</vt:lpstr>
      <vt:lpstr>先行研究のレビュー②</vt:lpstr>
      <vt:lpstr>PowerPoint プレゼンテーション</vt:lpstr>
      <vt:lpstr>先行研究の問題点と本研究の意義②</vt:lpstr>
      <vt:lpstr>ヱヴァンゲリヲン</vt:lpstr>
      <vt:lpstr>ランチパック　メーカー</vt:lpstr>
      <vt:lpstr>PowerPoint プレゼンテーション</vt:lpstr>
      <vt:lpstr>目標設定理論</vt:lpstr>
      <vt:lpstr>目標達成の可視性</vt:lpstr>
      <vt:lpstr>PowerPoint プレゼンテーション</vt:lpstr>
      <vt:lpstr>仮説②</vt:lpstr>
      <vt:lpstr>目次</vt:lpstr>
      <vt:lpstr>仮説１調査概要</vt:lpstr>
      <vt:lpstr>検証方法</vt:lpstr>
      <vt:lpstr>アンケート</vt:lpstr>
      <vt:lpstr>ゲーミフィケーションを 導入していないグループ</vt:lpstr>
      <vt:lpstr>ゲーミフィケーションを 導入しているグループ</vt:lpstr>
      <vt:lpstr>実験方法の採用理由</vt:lpstr>
      <vt:lpstr>仮説１　ゲーミフィケーションを導入しているものは導入していないものと比べて想起が高くなる</vt:lpstr>
      <vt:lpstr>PowerPoint プレゼンテーション</vt:lpstr>
      <vt:lpstr>仮説２調査概要</vt:lpstr>
      <vt:lpstr>検証方法</vt:lpstr>
      <vt:lpstr>目標達成プロセスの可視性が低いタイプ</vt:lpstr>
      <vt:lpstr>目標の可視性が高いタイプ</vt:lpstr>
      <vt:lpstr>目標の可視性が高いタイプ</vt:lpstr>
      <vt:lpstr>目標の可視性が高いタイプ</vt:lpstr>
      <vt:lpstr>仮説２　T検定</vt:lpstr>
      <vt:lpstr>PowerPoint プレゼンテーション</vt:lpstr>
      <vt:lpstr>検証方法</vt:lpstr>
      <vt:lpstr>調査の留意点</vt:lpstr>
      <vt:lpstr>参考文献</vt:lpstr>
      <vt:lpstr>参考URL　　</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電算課</dc:creator>
  <cp:lastModifiedBy>田嶋ゼミB班</cp:lastModifiedBy>
  <cp:revision>258</cp:revision>
  <dcterms:created xsi:type="dcterms:W3CDTF">2013-12-13T04:43:39Z</dcterms:created>
  <dcterms:modified xsi:type="dcterms:W3CDTF">2013-12-18T15:04:18Z</dcterms:modified>
</cp:coreProperties>
</file>